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7"/>
  </p:notesMasterIdLst>
  <p:sldIdLst>
    <p:sldId id="273" r:id="rId2"/>
    <p:sldId id="274" r:id="rId3"/>
    <p:sldId id="331" r:id="rId4"/>
    <p:sldId id="332" r:id="rId5"/>
    <p:sldId id="333" r:id="rId6"/>
    <p:sldId id="334" r:id="rId7"/>
    <p:sldId id="335" r:id="rId8"/>
    <p:sldId id="336" r:id="rId9"/>
    <p:sldId id="337" r:id="rId10"/>
    <p:sldId id="256" r:id="rId11"/>
    <p:sldId id="257" r:id="rId12"/>
    <p:sldId id="263" r:id="rId13"/>
    <p:sldId id="258" r:id="rId14"/>
    <p:sldId id="259" r:id="rId15"/>
    <p:sldId id="260" r:id="rId16"/>
    <p:sldId id="261" r:id="rId17"/>
    <p:sldId id="262" r:id="rId18"/>
    <p:sldId id="264" r:id="rId19"/>
    <p:sldId id="265" r:id="rId20"/>
    <p:sldId id="267" r:id="rId21"/>
    <p:sldId id="266" r:id="rId22"/>
    <p:sldId id="270" r:id="rId23"/>
    <p:sldId id="271" r:id="rId24"/>
    <p:sldId id="272"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75208" autoAdjust="0"/>
  </p:normalViewPr>
  <p:slideViewPr>
    <p:cSldViewPr snapToGrid="0">
      <p:cViewPr>
        <p:scale>
          <a:sx n="91" d="100"/>
          <a:sy n="91" d="100"/>
        </p:scale>
        <p:origin x="148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62DCA-4416-40D9-80B0-5C6E1F67EE2D}" type="datetimeFigureOut">
              <a:rPr lang="en-US" smtClean="0"/>
              <a:t>11/12/24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47FF69-9AE6-4A69-8781-FA5ED823DD04}" type="slidenum">
              <a:rPr lang="en-US" smtClean="0"/>
              <a:t>‹#›</a:t>
            </a:fld>
            <a:endParaRPr lang="en-US"/>
          </a:p>
        </p:txBody>
      </p:sp>
    </p:spTree>
    <p:extLst>
      <p:ext uri="{BB962C8B-B14F-4D97-AF65-F5344CB8AC3E}">
        <p14:creationId xmlns:p14="http://schemas.microsoft.com/office/powerpoint/2010/main" val="255446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47FF69-9AE6-4A69-8781-FA5ED823DD04}" type="slidenum">
              <a:rPr lang="en-US" smtClean="0"/>
              <a:t>10</a:t>
            </a:fld>
            <a:endParaRPr lang="en-US"/>
          </a:p>
        </p:txBody>
      </p:sp>
    </p:spTree>
    <p:extLst>
      <p:ext uri="{BB962C8B-B14F-4D97-AF65-F5344CB8AC3E}">
        <p14:creationId xmlns:p14="http://schemas.microsoft.com/office/powerpoint/2010/main" val="2072422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7D47FF69-9AE6-4A69-8781-FA5ED823DD04}" type="slidenum">
              <a:rPr lang="en-US" smtClean="0"/>
              <a:t>11</a:t>
            </a:fld>
            <a:endParaRPr lang="en-US"/>
          </a:p>
        </p:txBody>
      </p:sp>
    </p:spTree>
    <p:extLst>
      <p:ext uri="{BB962C8B-B14F-4D97-AF65-F5344CB8AC3E}">
        <p14:creationId xmlns:p14="http://schemas.microsoft.com/office/powerpoint/2010/main" val="914764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A4F0B-85F9-5A38-E035-84A0B423A9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C29FE6-13C8-CE67-764B-A97311D893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2F798C-BAE8-571E-F42A-AF97060E7C1F}"/>
              </a:ext>
            </a:extLst>
          </p:cNvPr>
          <p:cNvSpPr>
            <a:spLocks noGrp="1"/>
          </p:cNvSpPr>
          <p:nvPr>
            <p:ph type="body" idx="1"/>
          </p:nvPr>
        </p:nvSpPr>
        <p:spPr/>
        <p:txBody>
          <a:bodyPr/>
          <a:lstStyle/>
          <a:p>
            <a:pPr marL="0" indent="0">
              <a:buNone/>
            </a:pPr>
            <a:r>
              <a:rPr lang="en-US" dirty="0"/>
              <a:t>1. Are you talking to adults? High school students? Children? Tailor your conversation based on what they might already know.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B9EBF23A-1D54-4DD8-2C2C-9B7CA3AFADE9}"/>
              </a:ext>
            </a:extLst>
          </p:cNvPr>
          <p:cNvSpPr>
            <a:spLocks noGrp="1"/>
          </p:cNvSpPr>
          <p:nvPr>
            <p:ph type="sldNum" sz="quarter" idx="5"/>
          </p:nvPr>
        </p:nvSpPr>
        <p:spPr/>
        <p:txBody>
          <a:bodyPr/>
          <a:lstStyle/>
          <a:p>
            <a:fld id="{7D47FF69-9AE6-4A69-8781-FA5ED823DD04}" type="slidenum">
              <a:rPr lang="en-US" smtClean="0"/>
              <a:t>12</a:t>
            </a:fld>
            <a:endParaRPr lang="en-US"/>
          </a:p>
        </p:txBody>
      </p:sp>
    </p:spTree>
    <p:extLst>
      <p:ext uri="{BB962C8B-B14F-4D97-AF65-F5344CB8AC3E}">
        <p14:creationId xmlns:p14="http://schemas.microsoft.com/office/powerpoint/2010/main" val="3902633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10A33-3C51-BF16-27AF-D7261F61DA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27EB1-5830-8AD5-2C52-23669D182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A1C837-BBDA-D7C4-37C6-F1EE3B6BF3BE}"/>
              </a:ext>
            </a:extLst>
          </p:cNvPr>
          <p:cNvSpPr>
            <a:spLocks noGrp="1"/>
          </p:cNvSpPr>
          <p:nvPr>
            <p:ph type="body" idx="1"/>
          </p:nvPr>
        </p:nvSpPr>
        <p:spPr/>
        <p:txBody>
          <a:bodyPr/>
          <a:lstStyle/>
          <a:p>
            <a:pPr marL="0" indent="0">
              <a:buNone/>
            </a:pPr>
            <a:r>
              <a:rPr lang="en-US" dirty="0"/>
              <a:t>2. Try to use analogies and metaphors.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EFA4F3D1-5589-C065-9125-F90B845702F6}"/>
              </a:ext>
            </a:extLst>
          </p:cNvPr>
          <p:cNvSpPr>
            <a:spLocks noGrp="1"/>
          </p:cNvSpPr>
          <p:nvPr>
            <p:ph type="sldNum" sz="quarter" idx="5"/>
          </p:nvPr>
        </p:nvSpPr>
        <p:spPr/>
        <p:txBody>
          <a:bodyPr/>
          <a:lstStyle/>
          <a:p>
            <a:fld id="{7D47FF69-9AE6-4A69-8781-FA5ED823DD04}" type="slidenum">
              <a:rPr lang="en-US" smtClean="0"/>
              <a:t>13</a:t>
            </a:fld>
            <a:endParaRPr lang="en-US"/>
          </a:p>
        </p:txBody>
      </p:sp>
    </p:spTree>
    <p:extLst>
      <p:ext uri="{BB962C8B-B14F-4D97-AF65-F5344CB8AC3E}">
        <p14:creationId xmlns:p14="http://schemas.microsoft.com/office/powerpoint/2010/main" val="1263095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8F2F-32AC-4D0B-2EE3-7F57584EF5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BC5CE-82FB-74F0-FF8E-12485A6DBF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61F2E-3ACD-E6DF-7930-5CFCE0283772}"/>
              </a:ext>
            </a:extLst>
          </p:cNvPr>
          <p:cNvSpPr>
            <a:spLocks noGrp="1"/>
          </p:cNvSpPr>
          <p:nvPr>
            <p:ph type="body" idx="1"/>
          </p:nvPr>
        </p:nvSpPr>
        <p:spPr/>
        <p:txBody>
          <a:bodyPr/>
          <a:lstStyle/>
          <a:p>
            <a:pPr marL="0" indent="0">
              <a:buNone/>
            </a:pPr>
            <a:r>
              <a:rPr lang="en-US" dirty="0"/>
              <a:t>3. If your research was successful, what is the potential big picture impact? Explain this in a way that is simple, and that your audience can relate to or understand.</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919580DE-7B5D-9472-07F2-A22205FD1D95}"/>
              </a:ext>
            </a:extLst>
          </p:cNvPr>
          <p:cNvSpPr>
            <a:spLocks noGrp="1"/>
          </p:cNvSpPr>
          <p:nvPr>
            <p:ph type="sldNum" sz="quarter" idx="5"/>
          </p:nvPr>
        </p:nvSpPr>
        <p:spPr/>
        <p:txBody>
          <a:bodyPr/>
          <a:lstStyle/>
          <a:p>
            <a:fld id="{7D47FF69-9AE6-4A69-8781-FA5ED823DD04}" type="slidenum">
              <a:rPr lang="en-US" smtClean="0"/>
              <a:t>14</a:t>
            </a:fld>
            <a:endParaRPr lang="en-US"/>
          </a:p>
        </p:txBody>
      </p:sp>
    </p:spTree>
    <p:extLst>
      <p:ext uri="{BB962C8B-B14F-4D97-AF65-F5344CB8AC3E}">
        <p14:creationId xmlns:p14="http://schemas.microsoft.com/office/powerpoint/2010/main" val="311423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11BE3-74D4-1FAA-1EEC-F19AF5F522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1119C-1EF6-BA5F-322B-D5220C00C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BE8EB-B6F5-1445-7426-4C2C1AAF3F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Allow people to ask you questions. This is a gauge to see if they actually understand what you are explaining, or it can be used as a way to pivot and try to explain where the misunderstanding is coming from</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B65BC0FD-9CF1-987F-0546-F09D4C7E34B0}"/>
              </a:ext>
            </a:extLst>
          </p:cNvPr>
          <p:cNvSpPr>
            <a:spLocks noGrp="1"/>
          </p:cNvSpPr>
          <p:nvPr>
            <p:ph type="sldNum" sz="quarter" idx="5"/>
          </p:nvPr>
        </p:nvSpPr>
        <p:spPr/>
        <p:txBody>
          <a:bodyPr/>
          <a:lstStyle/>
          <a:p>
            <a:fld id="{7D47FF69-9AE6-4A69-8781-FA5ED823DD04}" type="slidenum">
              <a:rPr lang="en-US" smtClean="0"/>
              <a:t>15</a:t>
            </a:fld>
            <a:endParaRPr lang="en-US"/>
          </a:p>
        </p:txBody>
      </p:sp>
    </p:spTree>
    <p:extLst>
      <p:ext uri="{BB962C8B-B14F-4D97-AF65-F5344CB8AC3E}">
        <p14:creationId xmlns:p14="http://schemas.microsoft.com/office/powerpoint/2010/main" val="24492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2425-95B7-B9D3-C35C-28E9A2A33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14ED9-6142-55CC-5B45-8EB6D70274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589CC-B8F9-67E9-8C41-E76DB274E2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Focus on the big picture. It is difficult to explain what you do in great detail without jargon, start with a 10,000 foot view. What are the most important aspects or highlights? Keep it brief and fun.</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EDA0C4D7-B37C-CFBC-0226-340E241205F9}"/>
              </a:ext>
            </a:extLst>
          </p:cNvPr>
          <p:cNvSpPr>
            <a:spLocks noGrp="1"/>
          </p:cNvSpPr>
          <p:nvPr>
            <p:ph type="sldNum" sz="quarter" idx="5"/>
          </p:nvPr>
        </p:nvSpPr>
        <p:spPr/>
        <p:txBody>
          <a:bodyPr/>
          <a:lstStyle/>
          <a:p>
            <a:fld id="{7D47FF69-9AE6-4A69-8781-FA5ED823DD04}" type="slidenum">
              <a:rPr lang="en-US" smtClean="0"/>
              <a:t>16</a:t>
            </a:fld>
            <a:endParaRPr lang="en-US"/>
          </a:p>
        </p:txBody>
      </p:sp>
    </p:spTree>
    <p:extLst>
      <p:ext uri="{BB962C8B-B14F-4D97-AF65-F5344CB8AC3E}">
        <p14:creationId xmlns:p14="http://schemas.microsoft.com/office/powerpoint/2010/main" val="336806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D4FE0-D825-9C86-0A0E-FE3585394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06053-19C7-DD24-FDF1-849FC504A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099F78-3D28-1752-BA6A-99DCFB1B8F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If they seem to really be interested, dive a little deeper. It is like digging a hole.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4768B8A3-0953-C8EE-52E7-F8D5F3A08B29}"/>
              </a:ext>
            </a:extLst>
          </p:cNvPr>
          <p:cNvSpPr>
            <a:spLocks noGrp="1"/>
          </p:cNvSpPr>
          <p:nvPr>
            <p:ph type="sldNum" sz="quarter" idx="5"/>
          </p:nvPr>
        </p:nvSpPr>
        <p:spPr/>
        <p:txBody>
          <a:bodyPr/>
          <a:lstStyle/>
          <a:p>
            <a:fld id="{7D47FF69-9AE6-4A69-8781-FA5ED823DD04}" type="slidenum">
              <a:rPr lang="en-US" smtClean="0"/>
              <a:t>17</a:t>
            </a:fld>
            <a:endParaRPr lang="en-US"/>
          </a:p>
        </p:txBody>
      </p:sp>
    </p:spTree>
    <p:extLst>
      <p:ext uri="{BB962C8B-B14F-4D97-AF65-F5344CB8AC3E}">
        <p14:creationId xmlns:p14="http://schemas.microsoft.com/office/powerpoint/2010/main" val="1634814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E9E16-2442-5679-44C9-39945AB406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7C1F3-AA2E-F3E7-0363-9778274982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BC2CF-A329-A168-244C-89BAF6ADAAC9}"/>
              </a:ext>
            </a:extLst>
          </p:cNvPr>
          <p:cNvSpPr>
            <a:spLocks noGrp="1"/>
          </p:cNvSpPr>
          <p:nvPr>
            <p:ph type="body" idx="1"/>
          </p:nvPr>
        </p:nvSpPr>
        <p:spPr/>
        <p:txBody>
          <a:bodyPr/>
          <a:lstStyle/>
          <a:p>
            <a:pPr marL="0" indent="0">
              <a:buNone/>
            </a:pPr>
            <a:r>
              <a:rPr lang="en-US" dirty="0"/>
              <a:t>Jargon</a:t>
            </a:r>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2E319EA6-E003-D0AF-E8F0-CE41DC27680B}"/>
              </a:ext>
            </a:extLst>
          </p:cNvPr>
          <p:cNvSpPr>
            <a:spLocks noGrp="1"/>
          </p:cNvSpPr>
          <p:nvPr>
            <p:ph type="sldNum" sz="quarter" idx="5"/>
          </p:nvPr>
        </p:nvSpPr>
        <p:spPr/>
        <p:txBody>
          <a:bodyPr/>
          <a:lstStyle/>
          <a:p>
            <a:fld id="{7D47FF69-9AE6-4A69-8781-FA5ED823DD04}" type="slidenum">
              <a:rPr lang="en-US" smtClean="0"/>
              <a:t>18</a:t>
            </a:fld>
            <a:endParaRPr lang="en-US"/>
          </a:p>
        </p:txBody>
      </p:sp>
    </p:spTree>
    <p:extLst>
      <p:ext uri="{BB962C8B-B14F-4D97-AF65-F5344CB8AC3E}">
        <p14:creationId xmlns:p14="http://schemas.microsoft.com/office/powerpoint/2010/main" val="1531763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85A02-106A-019A-A1A4-546A92119B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AD871-CB22-8843-2607-731D754E6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E73F6-742B-77D7-B1DA-DFDAC9CB65D2}"/>
              </a:ext>
            </a:extLst>
          </p:cNvPr>
          <p:cNvSpPr>
            <a:spLocks noGrp="1"/>
          </p:cNvSpPr>
          <p:nvPr>
            <p:ph type="body" idx="1"/>
          </p:nvPr>
        </p:nvSpPr>
        <p:spPr/>
        <p:txBody>
          <a:bodyPr/>
          <a:lstStyle/>
          <a:p>
            <a:pPr marL="0" indent="0">
              <a:buNone/>
            </a:pPr>
            <a:r>
              <a:rPr lang="en-US" dirty="0"/>
              <a:t>Flaws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F67FF237-021E-A374-0089-DEADE8C37B44}"/>
              </a:ext>
            </a:extLst>
          </p:cNvPr>
          <p:cNvSpPr>
            <a:spLocks noGrp="1"/>
          </p:cNvSpPr>
          <p:nvPr>
            <p:ph type="sldNum" sz="quarter" idx="5"/>
          </p:nvPr>
        </p:nvSpPr>
        <p:spPr/>
        <p:txBody>
          <a:bodyPr/>
          <a:lstStyle/>
          <a:p>
            <a:fld id="{7D47FF69-9AE6-4A69-8781-FA5ED823DD04}" type="slidenum">
              <a:rPr lang="en-US" smtClean="0"/>
              <a:t>19</a:t>
            </a:fld>
            <a:endParaRPr lang="en-US"/>
          </a:p>
        </p:txBody>
      </p:sp>
    </p:spTree>
    <p:extLst>
      <p:ext uri="{BB962C8B-B14F-4D97-AF65-F5344CB8AC3E}">
        <p14:creationId xmlns:p14="http://schemas.microsoft.com/office/powerpoint/2010/main" val="370968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007c5606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007c5606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4DD36-C0EB-AC00-E0F8-0A374E1E7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D6ACF4-51EE-FD84-C330-90AC06646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FE0934-FCA1-D480-C5E5-2B0F8B5F26B0}"/>
              </a:ext>
            </a:extLst>
          </p:cNvPr>
          <p:cNvSpPr>
            <a:spLocks noGrp="1"/>
          </p:cNvSpPr>
          <p:nvPr>
            <p:ph type="body" idx="1"/>
          </p:nvPr>
        </p:nvSpPr>
        <p:spPr/>
        <p:txBody>
          <a:bodyPr/>
          <a:lstStyle/>
          <a:p>
            <a:pPr marL="0" indent="0">
              <a:buNone/>
            </a:pPr>
            <a:r>
              <a:rPr lang="en-US" dirty="0"/>
              <a:t>Corrected</a:t>
            </a:r>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A309A399-6044-3673-49C3-DC89DCA0EA71}"/>
              </a:ext>
            </a:extLst>
          </p:cNvPr>
          <p:cNvSpPr>
            <a:spLocks noGrp="1"/>
          </p:cNvSpPr>
          <p:nvPr>
            <p:ph type="sldNum" sz="quarter" idx="5"/>
          </p:nvPr>
        </p:nvSpPr>
        <p:spPr/>
        <p:txBody>
          <a:bodyPr/>
          <a:lstStyle/>
          <a:p>
            <a:fld id="{7D47FF69-9AE6-4A69-8781-FA5ED823DD04}" type="slidenum">
              <a:rPr lang="en-US" smtClean="0"/>
              <a:t>20</a:t>
            </a:fld>
            <a:endParaRPr lang="en-US"/>
          </a:p>
        </p:txBody>
      </p:sp>
    </p:spTree>
    <p:extLst>
      <p:ext uri="{BB962C8B-B14F-4D97-AF65-F5344CB8AC3E}">
        <p14:creationId xmlns:p14="http://schemas.microsoft.com/office/powerpoint/2010/main" val="136253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2BD81-570C-1F46-1D9D-8794A2FF3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4E03C0-C256-D5D5-C086-CF2AD8EC79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2CF38-C86F-DAF3-B94F-45FEB85372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Corrected</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AC24EA85-15FE-F966-9C3F-352FA671B096}"/>
              </a:ext>
            </a:extLst>
          </p:cNvPr>
          <p:cNvSpPr>
            <a:spLocks noGrp="1"/>
          </p:cNvSpPr>
          <p:nvPr>
            <p:ph type="sldNum" sz="quarter" idx="5"/>
          </p:nvPr>
        </p:nvSpPr>
        <p:spPr/>
        <p:txBody>
          <a:bodyPr/>
          <a:lstStyle/>
          <a:p>
            <a:fld id="{7D47FF69-9AE6-4A69-8781-FA5ED823DD04}" type="slidenum">
              <a:rPr lang="en-US" smtClean="0"/>
              <a:t>21</a:t>
            </a:fld>
            <a:endParaRPr lang="en-US"/>
          </a:p>
        </p:txBody>
      </p:sp>
    </p:spTree>
    <p:extLst>
      <p:ext uri="{BB962C8B-B14F-4D97-AF65-F5344CB8AC3E}">
        <p14:creationId xmlns:p14="http://schemas.microsoft.com/office/powerpoint/2010/main" val="2802708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68565-9FDE-C7FD-0407-E166F1BBE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A742A-E351-2AB7-B238-1A3328F17B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E6087-1303-93A0-9F43-6A61E0E7C420}"/>
              </a:ext>
            </a:extLst>
          </p:cNvPr>
          <p:cNvSpPr>
            <a:spLocks noGrp="1"/>
          </p:cNvSpPr>
          <p:nvPr>
            <p:ph type="body" idx="1"/>
          </p:nvPr>
        </p:nvSpPr>
        <p:spPr/>
        <p:txBody>
          <a:bodyPr/>
          <a:lstStyle/>
          <a:p>
            <a:pPr marL="0" indent="0">
              <a:buNone/>
            </a:pPr>
            <a:r>
              <a:rPr lang="en-US" dirty="0"/>
              <a:t>Jargon</a:t>
            </a:r>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2F2B988-2BA2-8F83-EF92-6BF443AE2B03}"/>
              </a:ext>
            </a:extLst>
          </p:cNvPr>
          <p:cNvSpPr>
            <a:spLocks noGrp="1"/>
          </p:cNvSpPr>
          <p:nvPr>
            <p:ph type="sldNum" sz="quarter" idx="5"/>
          </p:nvPr>
        </p:nvSpPr>
        <p:spPr/>
        <p:txBody>
          <a:bodyPr/>
          <a:lstStyle/>
          <a:p>
            <a:fld id="{7D47FF69-9AE6-4A69-8781-FA5ED823DD04}" type="slidenum">
              <a:rPr lang="en-US" smtClean="0"/>
              <a:t>22</a:t>
            </a:fld>
            <a:endParaRPr lang="en-US"/>
          </a:p>
        </p:txBody>
      </p:sp>
    </p:spTree>
    <p:extLst>
      <p:ext uri="{BB962C8B-B14F-4D97-AF65-F5344CB8AC3E}">
        <p14:creationId xmlns:p14="http://schemas.microsoft.com/office/powerpoint/2010/main" val="670184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68565-9FDE-C7FD-0407-E166F1BBE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A742A-E351-2AB7-B238-1A3328F17B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E6087-1303-93A0-9F43-6A61E0E7C420}"/>
              </a:ext>
            </a:extLst>
          </p:cNvPr>
          <p:cNvSpPr>
            <a:spLocks noGrp="1"/>
          </p:cNvSpPr>
          <p:nvPr>
            <p:ph type="body" idx="1"/>
          </p:nvPr>
        </p:nvSpPr>
        <p:spPr/>
        <p:txBody>
          <a:bodyPr/>
          <a:lstStyle/>
          <a:p>
            <a:pPr marL="0" indent="0">
              <a:buNone/>
            </a:pPr>
            <a:r>
              <a:rPr lang="en-US" dirty="0"/>
              <a:t>Jargon</a:t>
            </a:r>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2F2B988-2BA2-8F83-EF92-6BF443AE2B03}"/>
              </a:ext>
            </a:extLst>
          </p:cNvPr>
          <p:cNvSpPr>
            <a:spLocks noGrp="1"/>
          </p:cNvSpPr>
          <p:nvPr>
            <p:ph type="sldNum" sz="quarter" idx="5"/>
          </p:nvPr>
        </p:nvSpPr>
        <p:spPr/>
        <p:txBody>
          <a:bodyPr/>
          <a:lstStyle/>
          <a:p>
            <a:fld id="{7D47FF69-9AE6-4A69-8781-FA5ED823DD04}" type="slidenum">
              <a:rPr lang="en-US" smtClean="0"/>
              <a:t>23</a:t>
            </a:fld>
            <a:endParaRPr lang="en-US"/>
          </a:p>
        </p:txBody>
      </p:sp>
    </p:spTree>
    <p:extLst>
      <p:ext uri="{BB962C8B-B14F-4D97-AF65-F5344CB8AC3E}">
        <p14:creationId xmlns:p14="http://schemas.microsoft.com/office/powerpoint/2010/main" val="12641276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68565-9FDE-C7FD-0407-E166F1BBE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A742A-E351-2AB7-B238-1A3328F17B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E6087-1303-93A0-9F43-6A61E0E7C420}"/>
              </a:ext>
            </a:extLst>
          </p:cNvPr>
          <p:cNvSpPr>
            <a:spLocks noGrp="1"/>
          </p:cNvSpPr>
          <p:nvPr>
            <p:ph type="body" idx="1"/>
          </p:nvPr>
        </p:nvSpPr>
        <p:spPr/>
        <p:txBody>
          <a:bodyPr/>
          <a:lstStyle/>
          <a:p>
            <a:pPr marL="0" indent="0">
              <a:buNone/>
            </a:pPr>
            <a:r>
              <a:rPr lang="en-US" dirty="0"/>
              <a:t>Jargon</a:t>
            </a:r>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62F2B988-2BA2-8F83-EF92-6BF443AE2B03}"/>
              </a:ext>
            </a:extLst>
          </p:cNvPr>
          <p:cNvSpPr>
            <a:spLocks noGrp="1"/>
          </p:cNvSpPr>
          <p:nvPr>
            <p:ph type="sldNum" sz="quarter" idx="5"/>
          </p:nvPr>
        </p:nvSpPr>
        <p:spPr/>
        <p:txBody>
          <a:bodyPr/>
          <a:lstStyle/>
          <a:p>
            <a:fld id="{7D47FF69-9AE6-4A69-8781-FA5ED823DD04}" type="slidenum">
              <a:rPr lang="en-US" smtClean="0"/>
              <a:t>24</a:t>
            </a:fld>
            <a:endParaRPr lang="en-US"/>
          </a:p>
        </p:txBody>
      </p:sp>
    </p:spTree>
    <p:extLst>
      <p:ext uri="{BB962C8B-B14F-4D97-AF65-F5344CB8AC3E}">
        <p14:creationId xmlns:p14="http://schemas.microsoft.com/office/powerpoint/2010/main" val="625997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09810-F1F9-C59F-44E8-C72B2FA54D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387E7-58E9-4782-090F-FFE37B97D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1D98C1-8397-9C13-C9F8-EF96C7BC96C5}"/>
              </a:ext>
            </a:extLst>
          </p:cNvPr>
          <p:cNvSpPr>
            <a:spLocks noGrp="1"/>
          </p:cNvSpPr>
          <p:nvPr>
            <p:ph type="body" idx="1"/>
          </p:nvPr>
        </p:nvSpPr>
        <p:spPr/>
        <p:txBody>
          <a:bodyPr/>
          <a:lstStyle/>
          <a:p>
            <a:pPr marL="0" indent="0">
              <a:buNone/>
            </a:pPr>
            <a:r>
              <a:rPr lang="en-US" dirty="0"/>
              <a:t>Jargon</a:t>
            </a:r>
          </a:p>
          <a:p>
            <a:pPr marL="228600" indent="-228600">
              <a:buAutoNum type="arabicPeriod"/>
            </a:pPr>
            <a:endParaRPr lang="en-US" dirty="0"/>
          </a:p>
          <a:p>
            <a:pPr marL="228600" indent="-228600">
              <a:buAutoNum type="arabicPeriod"/>
            </a:pPr>
            <a:endParaRPr lang="en-US" dirty="0"/>
          </a:p>
        </p:txBody>
      </p:sp>
      <p:sp>
        <p:nvSpPr>
          <p:cNvPr id="4" name="Slide Number Placeholder 3">
            <a:extLst>
              <a:ext uri="{FF2B5EF4-FFF2-40B4-BE49-F238E27FC236}">
                <a16:creationId xmlns:a16="http://schemas.microsoft.com/office/drawing/2014/main" id="{9C494336-167F-BA9D-E2D7-D0D6DB0DE5B2}"/>
              </a:ext>
            </a:extLst>
          </p:cNvPr>
          <p:cNvSpPr>
            <a:spLocks noGrp="1"/>
          </p:cNvSpPr>
          <p:nvPr>
            <p:ph type="sldNum" sz="quarter" idx="5"/>
          </p:nvPr>
        </p:nvSpPr>
        <p:spPr/>
        <p:txBody>
          <a:bodyPr/>
          <a:lstStyle/>
          <a:p>
            <a:fld id="{7D47FF69-9AE6-4A69-8781-FA5ED823DD04}" type="slidenum">
              <a:rPr lang="en-US" smtClean="0"/>
              <a:t>25</a:t>
            </a:fld>
            <a:endParaRPr lang="en-US"/>
          </a:p>
        </p:txBody>
      </p:sp>
    </p:spTree>
    <p:extLst>
      <p:ext uri="{BB962C8B-B14F-4D97-AF65-F5344CB8AC3E}">
        <p14:creationId xmlns:p14="http://schemas.microsoft.com/office/powerpoint/2010/main" val="189802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Gong shows, K-12 outreach, STEM Poster day at the capital.</a:t>
            </a:r>
          </a:p>
          <a:p>
            <a:endParaRPr lang="en-US" dirty="0"/>
          </a:p>
        </p:txBody>
      </p:sp>
    </p:spTree>
    <p:extLst>
      <p:ext uri="{BB962C8B-B14F-4D97-AF65-F5344CB8AC3E}">
        <p14:creationId xmlns:p14="http://schemas.microsoft.com/office/powerpoint/2010/main" val="283706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339efbd4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339efbd4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4339efbd4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339efbd4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339efbd4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339efbd4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339efbd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339efbd4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007c5606c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07c5606c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339efbd4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339efbd4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11/12/24</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380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11/12/24</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455921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11/12/24</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567471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524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11/12/24</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57003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11/12/24</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34166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11/12/24</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68869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11/12/24</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17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11/12/24</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690607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11/12/24</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26163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11/12/24</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6628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11/12/24</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22377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11/12/24</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390582374"/>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 id="2147483674" r:id="rId12"/>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it.ly/RLA-fall24volunteer"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www.meetup.com/rladies-aurora/" TargetMode="External"/><Relationship Id="rId7"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bit.ly/RLA-discor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1195967"/>
            <a:ext cx="11360800" cy="2736800"/>
          </a:xfrm>
          <a:prstGeom prst="rect">
            <a:avLst/>
          </a:prstGeom>
        </p:spPr>
        <p:txBody>
          <a:bodyPr spcFirstLastPara="1" vert="horz" wrap="square" lIns="121900" tIns="121900" rIns="121900" bIns="121900" rtlCol="0" anchor="ctr" anchorCtr="0">
            <a:normAutofit/>
          </a:bodyPr>
          <a:lstStyle/>
          <a:p>
            <a:pPr>
              <a:spcBef>
                <a:spcPts val="0"/>
              </a:spcBef>
            </a:pPr>
            <a:r>
              <a:rPr lang="en" dirty="0"/>
              <a:t>Presenting your work to non-scientists </a:t>
            </a:r>
            <a:endParaRPr sz="6400" i="1" dirty="0"/>
          </a:p>
        </p:txBody>
      </p:sp>
      <p:sp>
        <p:nvSpPr>
          <p:cNvPr id="55" name="Google Shape;55;p13"/>
          <p:cNvSpPr txBox="1">
            <a:spLocks noGrp="1"/>
          </p:cNvSpPr>
          <p:nvPr>
            <p:ph type="subTitle" idx="1"/>
          </p:nvPr>
        </p:nvSpPr>
        <p:spPr>
          <a:xfrm>
            <a:off x="415600" y="3418267"/>
            <a:ext cx="11360800" cy="3157600"/>
          </a:xfrm>
          <a:prstGeom prst="rect">
            <a:avLst/>
          </a:prstGeom>
        </p:spPr>
        <p:txBody>
          <a:bodyPr spcFirstLastPara="1" vert="horz" wrap="square" lIns="121900" tIns="121900" rIns="121900" bIns="121900" rtlCol="0" anchor="t" anchorCtr="0">
            <a:normAutofit/>
          </a:bodyPr>
          <a:lstStyle/>
          <a:p>
            <a:pPr>
              <a:spcBef>
                <a:spcPts val="1333"/>
              </a:spcBef>
            </a:pPr>
            <a:r>
              <a:rPr lang="en" sz="3356" dirty="0"/>
              <a:t>November 12, 2024</a:t>
            </a:r>
            <a:endParaRPr sz="3356" dirty="0"/>
          </a:p>
          <a:p>
            <a:pPr>
              <a:spcBef>
                <a:spcPts val="1333"/>
              </a:spcBef>
            </a:pPr>
            <a:endParaRPr sz="3356" dirty="0"/>
          </a:p>
        </p:txBody>
      </p:sp>
      <p:pic>
        <p:nvPicPr>
          <p:cNvPr id="56" name="Google Shape;56;p13"/>
          <p:cNvPicPr preferRelativeResize="0"/>
          <p:nvPr/>
        </p:nvPicPr>
        <p:blipFill rotWithShape="1">
          <a:blip r:embed="rId3">
            <a:alphaModFix/>
          </a:blip>
          <a:srcRect b="20413"/>
          <a:stretch/>
        </p:blipFill>
        <p:spPr>
          <a:xfrm>
            <a:off x="54967" y="44567"/>
            <a:ext cx="1819867" cy="14483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ood on a table">
            <a:extLst>
              <a:ext uri="{FF2B5EF4-FFF2-40B4-BE49-F238E27FC236}">
                <a16:creationId xmlns:a16="http://schemas.microsoft.com/office/drawing/2014/main" id="{72C145C2-0191-30E6-83C2-7510A66146E6}"/>
              </a:ext>
            </a:extLst>
          </p:cNvPr>
          <p:cNvPicPr>
            <a:picLocks noChangeAspect="1"/>
          </p:cNvPicPr>
          <p:nvPr/>
        </p:nvPicPr>
        <p:blipFill>
          <a:blip r:embed="rId3">
            <a:alphaModFix/>
          </a:blip>
          <a:srcRect t="8441" b="7309"/>
          <a:stretch/>
        </p:blipFill>
        <p:spPr>
          <a:xfrm>
            <a:off x="20" y="1571"/>
            <a:ext cx="12191980" cy="6856429"/>
          </a:xfrm>
          <a:prstGeom prst="rect">
            <a:avLst/>
          </a:prstGeom>
        </p:spPr>
      </p:pic>
      <p:pic>
        <p:nvPicPr>
          <p:cNvPr id="8" name="Picture 7" descr="A christmas tree branch with ornaments and red ribbon&#10;&#10;Description automatically generated">
            <a:extLst>
              <a:ext uri="{FF2B5EF4-FFF2-40B4-BE49-F238E27FC236}">
                <a16:creationId xmlns:a16="http://schemas.microsoft.com/office/drawing/2014/main" id="{292AE0C9-C4A6-3D50-39CC-41D968641104}"/>
              </a:ext>
            </a:extLst>
          </p:cNvPr>
          <p:cNvPicPr>
            <a:picLocks noChangeAspect="1"/>
          </p:cNvPicPr>
          <p:nvPr/>
        </p:nvPicPr>
        <p:blipFill>
          <a:blip r:embed="rId4">
            <a:extLst>
              <a:ext uri="{28A0092B-C50C-407E-A947-70E740481C1C}">
                <a14:useLocalDpi xmlns:a14="http://schemas.microsoft.com/office/drawing/2010/main" val="0"/>
              </a:ext>
            </a:extLst>
          </a:blip>
          <a:srcRect r="20861" b="31956"/>
          <a:stretch/>
        </p:blipFill>
        <p:spPr>
          <a:xfrm>
            <a:off x="9911" y="0"/>
            <a:ext cx="6086089" cy="3488551"/>
          </a:xfrm>
          <a:prstGeom prst="rect">
            <a:avLst/>
          </a:prstGeom>
        </p:spPr>
      </p:pic>
      <p:sp useBgFill="1">
        <p:nvSpPr>
          <p:cNvPr id="11" name="Oval 10">
            <a:extLst>
              <a:ext uri="{FF2B5EF4-FFF2-40B4-BE49-F238E27FC236}">
                <a16:creationId xmlns:a16="http://schemas.microsoft.com/office/drawing/2014/main" id="{07F1F8E1-08C9-4C32-8CD0-F0DEB444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6B5BAD-583F-5C67-F1F1-4CF832C1C393}"/>
              </a:ext>
            </a:extLst>
          </p:cNvPr>
          <p:cNvSpPr>
            <a:spLocks noGrp="1"/>
          </p:cNvSpPr>
          <p:nvPr>
            <p:ph type="ctrTitle"/>
          </p:nvPr>
        </p:nvSpPr>
        <p:spPr>
          <a:xfrm>
            <a:off x="1142587" y="2206894"/>
            <a:ext cx="3810825" cy="1425728"/>
          </a:xfrm>
        </p:spPr>
        <p:txBody>
          <a:bodyPr anchor="b">
            <a:noAutofit/>
          </a:bodyPr>
          <a:lstStyle/>
          <a:p>
            <a:pPr algn="ctr">
              <a:lnSpc>
                <a:spcPct val="110000"/>
              </a:lnSpc>
            </a:pPr>
            <a:r>
              <a:rPr lang="en-US" dirty="0"/>
              <a:t>Communicating your science at holiday Dinners</a:t>
            </a:r>
          </a:p>
        </p:txBody>
      </p:sp>
      <p:sp>
        <p:nvSpPr>
          <p:cNvPr id="3" name="Subtitle 2">
            <a:extLst>
              <a:ext uri="{FF2B5EF4-FFF2-40B4-BE49-F238E27FC236}">
                <a16:creationId xmlns:a16="http://schemas.microsoft.com/office/drawing/2014/main" id="{5F1AF245-D951-14EC-273F-7B74248D09E4}"/>
              </a:ext>
            </a:extLst>
          </p:cNvPr>
          <p:cNvSpPr>
            <a:spLocks noGrp="1"/>
          </p:cNvSpPr>
          <p:nvPr>
            <p:ph type="subTitle" idx="1"/>
          </p:nvPr>
        </p:nvSpPr>
        <p:spPr>
          <a:xfrm>
            <a:off x="1524000" y="4249360"/>
            <a:ext cx="3048000" cy="877585"/>
          </a:xfrm>
        </p:spPr>
        <p:txBody>
          <a:bodyPr>
            <a:normAutofit lnSpcReduction="10000"/>
          </a:bodyPr>
          <a:lstStyle/>
          <a:p>
            <a:pPr algn="ctr"/>
            <a:r>
              <a:rPr lang="en-US" dirty="0"/>
              <a:t>Project Bridge x R-Ladies</a:t>
            </a:r>
          </a:p>
          <a:p>
            <a:pPr algn="ctr"/>
            <a:r>
              <a:rPr lang="en-US" dirty="0"/>
              <a:t>November 12, 2024</a:t>
            </a:r>
          </a:p>
        </p:txBody>
      </p:sp>
      <p:cxnSp>
        <p:nvCxnSpPr>
          <p:cNvPr id="13" name="Straight Connector 12">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A graphic of a graph&#10;&#10;Description automatically generated with medium confidence">
            <a:extLst>
              <a:ext uri="{FF2B5EF4-FFF2-40B4-BE49-F238E27FC236}">
                <a16:creationId xmlns:a16="http://schemas.microsoft.com/office/drawing/2014/main" id="{A4D8D153-82F4-FF62-2B73-87A3E62221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64" y="5573429"/>
            <a:ext cx="2463134" cy="1191589"/>
          </a:xfrm>
          <a:prstGeom prst="rect">
            <a:avLst/>
          </a:prstGeom>
        </p:spPr>
      </p:pic>
    </p:spTree>
    <p:extLst>
      <p:ext uri="{BB962C8B-B14F-4D97-AF65-F5344CB8AC3E}">
        <p14:creationId xmlns:p14="http://schemas.microsoft.com/office/powerpoint/2010/main" val="306017782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145E9-247C-791B-FC7A-5A82AC15C2C9}"/>
              </a:ext>
            </a:extLst>
          </p:cNvPr>
          <p:cNvSpPr>
            <a:spLocks noGrp="1"/>
          </p:cNvSpPr>
          <p:nvPr>
            <p:ph type="title"/>
          </p:nvPr>
        </p:nvSpPr>
        <p:spPr>
          <a:xfrm>
            <a:off x="345782" y="1013411"/>
            <a:ext cx="11564470" cy="889592"/>
          </a:xfrm>
        </p:spPr>
        <p:txBody>
          <a:bodyPr/>
          <a:lstStyle/>
          <a:p>
            <a:r>
              <a:rPr lang="en-US" sz="4400" dirty="0"/>
              <a:t>Rachael					Natasia</a:t>
            </a:r>
          </a:p>
        </p:txBody>
      </p:sp>
      <p:sp>
        <p:nvSpPr>
          <p:cNvPr id="3" name="Content Placeholder 2">
            <a:extLst>
              <a:ext uri="{FF2B5EF4-FFF2-40B4-BE49-F238E27FC236}">
                <a16:creationId xmlns:a16="http://schemas.microsoft.com/office/drawing/2014/main" id="{BBBDFFD0-40D5-35AE-F3B8-8C8CDFA5F761}"/>
              </a:ext>
            </a:extLst>
          </p:cNvPr>
          <p:cNvSpPr>
            <a:spLocks noGrp="1"/>
          </p:cNvSpPr>
          <p:nvPr>
            <p:ph sz="half" idx="1"/>
          </p:nvPr>
        </p:nvSpPr>
        <p:spPr>
          <a:xfrm>
            <a:off x="2779060" y="1903003"/>
            <a:ext cx="2960914" cy="3960435"/>
          </a:xfrm>
        </p:spPr>
        <p:txBody>
          <a:bodyPr>
            <a:normAutofit/>
          </a:bodyPr>
          <a:lstStyle/>
          <a:p>
            <a:r>
              <a:rPr lang="en-US" sz="2400" dirty="0"/>
              <a:t>3</a:t>
            </a:r>
            <a:r>
              <a:rPr lang="en-US" sz="2400" baseline="30000" dirty="0"/>
              <a:t>rd</a:t>
            </a:r>
            <a:r>
              <a:rPr lang="en-US" sz="2400" dirty="0"/>
              <a:t> year MOLB student</a:t>
            </a:r>
          </a:p>
          <a:p>
            <a:r>
              <a:rPr lang="en-US" sz="2400" dirty="0"/>
              <a:t>van Dyk lab </a:t>
            </a:r>
          </a:p>
          <a:p>
            <a:r>
              <a:rPr lang="en-US" sz="2400" dirty="0"/>
              <a:t>Studies viruses </a:t>
            </a:r>
          </a:p>
          <a:p>
            <a:endParaRPr lang="en-US" sz="2400" dirty="0"/>
          </a:p>
        </p:txBody>
      </p:sp>
      <p:pic>
        <p:nvPicPr>
          <p:cNvPr id="6" name="Picture 5" descr="A person smiling at the camera&#10;&#10;Description automatically generated">
            <a:extLst>
              <a:ext uri="{FF2B5EF4-FFF2-40B4-BE49-F238E27FC236}">
                <a16:creationId xmlns:a16="http://schemas.microsoft.com/office/drawing/2014/main" id="{0AA8A29F-353F-80F4-EC66-FA8E497C0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0306" y="1903003"/>
            <a:ext cx="2348753" cy="3523129"/>
          </a:xfrm>
          <a:prstGeom prst="rect">
            <a:avLst/>
          </a:prstGeom>
        </p:spPr>
      </p:pic>
      <p:pic>
        <p:nvPicPr>
          <p:cNvPr id="10" name="Picture 9" descr="A person with a nose ring&#10;&#10;Description automatically generated">
            <a:extLst>
              <a:ext uri="{FF2B5EF4-FFF2-40B4-BE49-F238E27FC236}">
                <a16:creationId xmlns:a16="http://schemas.microsoft.com/office/drawing/2014/main" id="{DF718D28-1C9F-577B-F468-0C524EE27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078" y="1903003"/>
            <a:ext cx="2348753" cy="3523130"/>
          </a:xfrm>
          <a:prstGeom prst="rect">
            <a:avLst/>
          </a:prstGeom>
        </p:spPr>
      </p:pic>
      <p:sp>
        <p:nvSpPr>
          <p:cNvPr id="12" name="Content Placeholder 2">
            <a:extLst>
              <a:ext uri="{FF2B5EF4-FFF2-40B4-BE49-F238E27FC236}">
                <a16:creationId xmlns:a16="http://schemas.microsoft.com/office/drawing/2014/main" id="{ACC2A7DD-2BB1-F933-374E-B1BD8808A181}"/>
              </a:ext>
            </a:extLst>
          </p:cNvPr>
          <p:cNvSpPr txBox="1">
            <a:spLocks/>
          </p:cNvSpPr>
          <p:nvPr/>
        </p:nvSpPr>
        <p:spPr>
          <a:xfrm>
            <a:off x="9179831" y="1903003"/>
            <a:ext cx="2960914" cy="3960435"/>
          </a:xfrm>
          <a:prstGeom prst="rect">
            <a:avLst/>
          </a:prstGeom>
        </p:spPr>
        <p:txBody>
          <a:bodyPr vert="horz" lIns="91440" tIns="45720" rIns="91440" bIns="45720" rtlCol="0">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6</a:t>
            </a:r>
            <a:r>
              <a:rPr lang="en-US" sz="2400" baseline="30000" dirty="0"/>
              <a:t>th</a:t>
            </a:r>
            <a:r>
              <a:rPr lang="en-US" sz="2400" dirty="0"/>
              <a:t>  year MOLB student</a:t>
            </a:r>
          </a:p>
          <a:p>
            <a:r>
              <a:rPr lang="en-US" sz="2400" dirty="0" err="1"/>
              <a:t>Vögeli</a:t>
            </a:r>
            <a:r>
              <a:rPr lang="en-US" sz="2400" dirty="0"/>
              <a:t> lab </a:t>
            </a:r>
          </a:p>
          <a:p>
            <a:r>
              <a:rPr lang="en-US" sz="2400" dirty="0"/>
              <a:t>Studies protein structure and function </a:t>
            </a:r>
          </a:p>
          <a:p>
            <a:endParaRPr lang="en-US" sz="2400" dirty="0"/>
          </a:p>
        </p:txBody>
      </p:sp>
    </p:spTree>
    <p:extLst>
      <p:ext uri="{BB962C8B-B14F-4D97-AF65-F5344CB8AC3E}">
        <p14:creationId xmlns:p14="http://schemas.microsoft.com/office/powerpoint/2010/main" val="81582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4AF6B-765A-E80D-78CC-55D4F5961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D42D6-0B69-2309-B2C2-098283C4C968}"/>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781D69BF-05FA-4505-39F1-BEE9926E9151}"/>
              </a:ext>
            </a:extLst>
          </p:cNvPr>
          <p:cNvSpPr>
            <a:spLocks noGrp="1"/>
          </p:cNvSpPr>
          <p:nvPr>
            <p:ph idx="1"/>
          </p:nvPr>
        </p:nvSpPr>
        <p:spPr>
          <a:xfrm>
            <a:off x="1429566" y="2286000"/>
            <a:ext cx="4752081" cy="3810000"/>
          </a:xfrm>
        </p:spPr>
        <p:txBody>
          <a:bodyPr>
            <a:normAutofit/>
          </a:bodyPr>
          <a:lstStyle/>
          <a:p>
            <a:pPr marL="342900" indent="-342900">
              <a:buFont typeface="+mj-lt"/>
              <a:buAutoNum type="arabicPeriod"/>
            </a:pPr>
            <a:r>
              <a:rPr lang="en-US" sz="2400" dirty="0"/>
              <a:t>Who is your “audience”?</a:t>
            </a:r>
          </a:p>
        </p:txBody>
      </p:sp>
      <p:pic>
        <p:nvPicPr>
          <p:cNvPr id="1026" name="Picture 2" descr="Image">
            <a:extLst>
              <a:ext uri="{FF2B5EF4-FFF2-40B4-BE49-F238E27FC236}">
                <a16:creationId xmlns:a16="http://schemas.microsoft.com/office/drawing/2014/main" id="{8966A0B1-4B30-237E-92F0-944C9CFC6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647" y="2166897"/>
            <a:ext cx="5471930" cy="416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471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4D922-3EFF-7CD5-DCBE-334742F2E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81DE75-17B4-C72E-5401-5A7A401E0B64}"/>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266CB9F1-6FF2-A38A-6652-E30A4A6B37D3}"/>
              </a:ext>
            </a:extLst>
          </p:cNvPr>
          <p:cNvSpPr>
            <a:spLocks noGrp="1"/>
          </p:cNvSpPr>
          <p:nvPr>
            <p:ph idx="1"/>
          </p:nvPr>
        </p:nvSpPr>
        <p:spPr>
          <a:xfrm>
            <a:off x="1429566" y="2286000"/>
            <a:ext cx="5502073" cy="3810000"/>
          </a:xfrm>
        </p:spPr>
        <p:txBody>
          <a:bodyPr>
            <a:normAutofit/>
          </a:bodyPr>
          <a:lstStyle/>
          <a:p>
            <a:pPr marL="342900" indent="-342900">
              <a:buFont typeface="+mj-lt"/>
              <a:buAutoNum type="arabicPeriod"/>
            </a:pPr>
            <a:r>
              <a:rPr lang="en-US" sz="2400" dirty="0"/>
              <a:t>Who is your “audience”?</a:t>
            </a:r>
          </a:p>
          <a:p>
            <a:pPr marL="342900" indent="-342900">
              <a:buFont typeface="+mj-lt"/>
              <a:buAutoNum type="arabicPeriod"/>
            </a:pPr>
            <a:r>
              <a:rPr lang="en-US" sz="2400" dirty="0"/>
              <a:t>Use clear and simple language</a:t>
            </a:r>
          </a:p>
        </p:txBody>
      </p:sp>
      <p:pic>
        <p:nvPicPr>
          <p:cNvPr id="2050" name="Picture 2" descr="Clear Concise Stock Illustrations – 889 Clear Concise Stock Illustrations,  Vectors &amp; Clipart - Dreamstime">
            <a:extLst>
              <a:ext uri="{FF2B5EF4-FFF2-40B4-BE49-F238E27FC236}">
                <a16:creationId xmlns:a16="http://schemas.microsoft.com/office/drawing/2014/main" id="{4053A0B8-EAC0-703C-48D5-4BB2530AB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639" y="1605963"/>
            <a:ext cx="4426003" cy="442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445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5681-FE12-EC32-FFC5-E39AE3882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F4C672-CC19-BE42-6860-184D32B63C91}"/>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CD222194-4693-93C0-34F5-A7B8AFFA0E0E}"/>
              </a:ext>
            </a:extLst>
          </p:cNvPr>
          <p:cNvSpPr>
            <a:spLocks noGrp="1"/>
          </p:cNvSpPr>
          <p:nvPr>
            <p:ph idx="1"/>
          </p:nvPr>
        </p:nvSpPr>
        <p:spPr>
          <a:xfrm>
            <a:off x="1429566" y="2286000"/>
            <a:ext cx="5871707" cy="3810000"/>
          </a:xfrm>
        </p:spPr>
        <p:txBody>
          <a:bodyPr>
            <a:normAutofit/>
          </a:bodyPr>
          <a:lstStyle/>
          <a:p>
            <a:pPr marL="342900" indent="-342900">
              <a:buFont typeface="+mj-lt"/>
              <a:buAutoNum type="arabicPeriod"/>
            </a:pPr>
            <a:r>
              <a:rPr lang="en-US" sz="2400" dirty="0"/>
              <a:t>Who is your “audience”?</a:t>
            </a:r>
          </a:p>
          <a:p>
            <a:pPr marL="342900" indent="-342900">
              <a:buFont typeface="+mj-lt"/>
              <a:buAutoNum type="arabicPeriod"/>
            </a:pPr>
            <a:r>
              <a:rPr lang="en-US" sz="2400" dirty="0"/>
              <a:t>Use clear and simple language</a:t>
            </a:r>
          </a:p>
          <a:p>
            <a:pPr marL="342900" indent="-342900">
              <a:buFont typeface="+mj-lt"/>
              <a:buAutoNum type="arabicPeriod"/>
            </a:pPr>
            <a:r>
              <a:rPr lang="en-US" sz="2400" dirty="0"/>
              <a:t>Why does your research matter?</a:t>
            </a:r>
          </a:p>
        </p:txBody>
      </p:sp>
      <p:pic>
        <p:nvPicPr>
          <p:cNvPr id="3074" name="Picture 2" descr="52 Else Code Stock Vectors and Vector Art | Shutterstock">
            <a:extLst>
              <a:ext uri="{FF2B5EF4-FFF2-40B4-BE49-F238E27FC236}">
                <a16:creationId xmlns:a16="http://schemas.microsoft.com/office/drawing/2014/main" id="{726FABF2-8291-C222-629B-2C0740FF9B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106"/>
          <a:stretch/>
        </p:blipFill>
        <p:spPr bwMode="auto">
          <a:xfrm>
            <a:off x="7301273" y="2152489"/>
            <a:ext cx="4124477" cy="203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389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D004A-1920-E8DC-EC1D-44EBD2751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06CF5F-8B1F-4676-E79D-787A3AFFFD0C}"/>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B9C33181-2D45-2EEA-F2BB-7DE881401D8D}"/>
              </a:ext>
            </a:extLst>
          </p:cNvPr>
          <p:cNvSpPr>
            <a:spLocks noGrp="1"/>
          </p:cNvSpPr>
          <p:nvPr>
            <p:ph idx="1"/>
          </p:nvPr>
        </p:nvSpPr>
        <p:spPr>
          <a:xfrm>
            <a:off x="1429566" y="2286000"/>
            <a:ext cx="5132599" cy="3810000"/>
          </a:xfrm>
        </p:spPr>
        <p:txBody>
          <a:bodyPr>
            <a:normAutofit/>
          </a:bodyPr>
          <a:lstStyle/>
          <a:p>
            <a:pPr marL="342900" indent="-342900">
              <a:buFont typeface="+mj-lt"/>
              <a:buAutoNum type="arabicPeriod"/>
            </a:pPr>
            <a:r>
              <a:rPr lang="en-US" sz="2400" dirty="0"/>
              <a:t>Who is your “audience”?</a:t>
            </a:r>
          </a:p>
          <a:p>
            <a:pPr marL="342900" indent="-342900">
              <a:buFont typeface="+mj-lt"/>
              <a:buAutoNum type="arabicPeriod"/>
            </a:pPr>
            <a:r>
              <a:rPr lang="en-US" sz="2400" dirty="0"/>
              <a:t>Use clear and simple language</a:t>
            </a:r>
          </a:p>
          <a:p>
            <a:pPr marL="342900" indent="-342900">
              <a:buFont typeface="+mj-lt"/>
              <a:buAutoNum type="arabicPeriod"/>
            </a:pPr>
            <a:r>
              <a:rPr lang="en-US" sz="2400" dirty="0"/>
              <a:t>Why does your research matter?</a:t>
            </a:r>
          </a:p>
          <a:p>
            <a:pPr marL="342900" indent="-342900">
              <a:buFont typeface="+mj-lt"/>
              <a:buAutoNum type="arabicPeriod"/>
            </a:pPr>
            <a:r>
              <a:rPr lang="en-US" sz="2400" dirty="0"/>
              <a:t>Make it a conversation</a:t>
            </a:r>
          </a:p>
        </p:txBody>
      </p:sp>
      <p:pic>
        <p:nvPicPr>
          <p:cNvPr id="4100" name="Picture 4" descr="2,739 Clarity Lines Stock Vectors and Vector Art | Shutterstock">
            <a:extLst>
              <a:ext uri="{FF2B5EF4-FFF2-40B4-BE49-F238E27FC236}">
                <a16:creationId xmlns:a16="http://schemas.microsoft.com/office/drawing/2014/main" id="{DA112674-6EB0-F9B1-F19E-C95DF312E2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00" b="12047"/>
          <a:stretch/>
        </p:blipFill>
        <p:spPr bwMode="auto">
          <a:xfrm>
            <a:off x="6562165" y="2118445"/>
            <a:ext cx="5160469" cy="2621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587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4AB3F-FC53-24CD-5F8F-319F225DE2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6CF964-633D-7652-27B8-26FC641A8A54}"/>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F6F03F71-F86E-D04D-BA68-9345F0116F7D}"/>
              </a:ext>
            </a:extLst>
          </p:cNvPr>
          <p:cNvSpPr>
            <a:spLocks noGrp="1"/>
          </p:cNvSpPr>
          <p:nvPr>
            <p:ph idx="1"/>
          </p:nvPr>
        </p:nvSpPr>
        <p:spPr>
          <a:xfrm>
            <a:off x="1429566" y="2286000"/>
            <a:ext cx="5246267" cy="3810000"/>
          </a:xfrm>
        </p:spPr>
        <p:txBody>
          <a:bodyPr>
            <a:normAutofit/>
          </a:bodyPr>
          <a:lstStyle/>
          <a:p>
            <a:pPr marL="342900" indent="-342900">
              <a:buFont typeface="+mj-lt"/>
              <a:buAutoNum type="arabicPeriod"/>
            </a:pPr>
            <a:r>
              <a:rPr lang="en-US" sz="2400" dirty="0"/>
              <a:t>Who is your “audience”?</a:t>
            </a:r>
          </a:p>
          <a:p>
            <a:pPr marL="342900" indent="-342900">
              <a:buFont typeface="+mj-lt"/>
              <a:buAutoNum type="arabicPeriod"/>
            </a:pPr>
            <a:r>
              <a:rPr lang="en-US" sz="2400" dirty="0"/>
              <a:t>Use clear and simple language</a:t>
            </a:r>
          </a:p>
          <a:p>
            <a:pPr marL="342900" indent="-342900">
              <a:buFont typeface="+mj-lt"/>
              <a:buAutoNum type="arabicPeriod"/>
            </a:pPr>
            <a:r>
              <a:rPr lang="en-US" sz="2400" dirty="0"/>
              <a:t>Why does your research matter?</a:t>
            </a:r>
          </a:p>
          <a:p>
            <a:pPr marL="342900" indent="-342900">
              <a:buFont typeface="+mj-lt"/>
              <a:buAutoNum type="arabicPeriod"/>
            </a:pPr>
            <a:r>
              <a:rPr lang="en-US" sz="2400" dirty="0"/>
              <a:t>Make it a conversation</a:t>
            </a:r>
          </a:p>
          <a:p>
            <a:pPr marL="342900" indent="-342900">
              <a:buFont typeface="+mj-lt"/>
              <a:buAutoNum type="arabicPeriod"/>
            </a:pPr>
            <a:r>
              <a:rPr lang="en-US" sz="2400" dirty="0"/>
              <a:t>Less is more</a:t>
            </a:r>
          </a:p>
        </p:txBody>
      </p:sp>
      <p:pic>
        <p:nvPicPr>
          <p:cNvPr id="5122" name="Picture 2" descr="6,300+ Simple Difficult Stock Illustrations, Royalty-Free Vector Graphics &amp;  Clip Art - iStock | Easy hard">
            <a:extLst>
              <a:ext uri="{FF2B5EF4-FFF2-40B4-BE49-F238E27FC236}">
                <a16:creationId xmlns:a16="http://schemas.microsoft.com/office/drawing/2014/main" id="{796742E1-0B05-29C8-37FA-0CAD8CAF0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833" y="1903004"/>
            <a:ext cx="5008859" cy="4378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32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5CDE8-7540-D0BF-7764-C675410EC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A640B7-D6CC-BEDB-14E0-77B320A244D2}"/>
              </a:ext>
            </a:extLst>
          </p:cNvPr>
          <p:cNvSpPr>
            <a:spLocks noGrp="1"/>
          </p:cNvSpPr>
          <p:nvPr>
            <p:ph type="title"/>
          </p:nvPr>
        </p:nvSpPr>
        <p:spPr/>
        <p:txBody>
          <a:bodyPr/>
          <a:lstStyle/>
          <a:p>
            <a:r>
              <a:rPr lang="en-US" sz="4400" dirty="0"/>
              <a:t>Tips and tricks</a:t>
            </a:r>
          </a:p>
        </p:txBody>
      </p:sp>
      <p:sp>
        <p:nvSpPr>
          <p:cNvPr id="3" name="Content Placeholder 2">
            <a:extLst>
              <a:ext uri="{FF2B5EF4-FFF2-40B4-BE49-F238E27FC236}">
                <a16:creationId xmlns:a16="http://schemas.microsoft.com/office/drawing/2014/main" id="{9EDDBBAB-0398-1D13-19BB-AA338DB9E4C3}"/>
              </a:ext>
            </a:extLst>
          </p:cNvPr>
          <p:cNvSpPr>
            <a:spLocks noGrp="1"/>
          </p:cNvSpPr>
          <p:nvPr>
            <p:ph idx="1"/>
          </p:nvPr>
        </p:nvSpPr>
        <p:spPr>
          <a:xfrm>
            <a:off x="1429566" y="2286000"/>
            <a:ext cx="4955401" cy="3810000"/>
          </a:xfrm>
        </p:spPr>
        <p:txBody>
          <a:bodyPr>
            <a:normAutofit/>
          </a:bodyPr>
          <a:lstStyle/>
          <a:p>
            <a:pPr marL="342900" indent="-342900">
              <a:buFont typeface="+mj-lt"/>
              <a:buAutoNum type="arabicPeriod"/>
            </a:pPr>
            <a:r>
              <a:rPr lang="en-US" sz="2400" dirty="0"/>
              <a:t>Who is your “audience”?</a:t>
            </a:r>
          </a:p>
          <a:p>
            <a:pPr marL="342900" indent="-342900">
              <a:buFont typeface="+mj-lt"/>
              <a:buAutoNum type="arabicPeriod"/>
            </a:pPr>
            <a:r>
              <a:rPr lang="en-US" sz="2400" dirty="0"/>
              <a:t>Use clear and simple language</a:t>
            </a:r>
          </a:p>
          <a:p>
            <a:pPr marL="342900" indent="-342900">
              <a:buFont typeface="+mj-lt"/>
              <a:buAutoNum type="arabicPeriod"/>
            </a:pPr>
            <a:r>
              <a:rPr lang="en-US" sz="2400" dirty="0"/>
              <a:t>Why does your research matter?</a:t>
            </a:r>
          </a:p>
          <a:p>
            <a:pPr marL="342900" indent="-342900">
              <a:buFont typeface="+mj-lt"/>
              <a:buAutoNum type="arabicPeriod"/>
            </a:pPr>
            <a:r>
              <a:rPr lang="en-US" sz="2400" dirty="0"/>
              <a:t>Make it a conversation</a:t>
            </a:r>
          </a:p>
          <a:p>
            <a:pPr marL="342900" indent="-342900">
              <a:buFont typeface="+mj-lt"/>
              <a:buAutoNum type="arabicPeriod"/>
            </a:pPr>
            <a:r>
              <a:rPr lang="en-US" sz="2400" dirty="0"/>
              <a:t>Less is more</a:t>
            </a:r>
          </a:p>
          <a:p>
            <a:pPr marL="342900" indent="-342900">
              <a:buFont typeface="+mj-lt"/>
              <a:buAutoNum type="arabicPeriod"/>
            </a:pPr>
            <a:r>
              <a:rPr lang="en-US" sz="2400" dirty="0"/>
              <a:t>Make adjustments</a:t>
            </a:r>
          </a:p>
        </p:txBody>
      </p:sp>
      <p:pic>
        <p:nvPicPr>
          <p:cNvPr id="6146" name="Picture 2" descr="Fossil Layers Stock Illustrations – 927 Fossil Layers Stock Illustrations,  Vectors &amp; Clipart - Dreamstime">
            <a:extLst>
              <a:ext uri="{FF2B5EF4-FFF2-40B4-BE49-F238E27FC236}">
                <a16:creationId xmlns:a16="http://schemas.microsoft.com/office/drawing/2014/main" id="{EDBEAE83-DE17-7D9A-631F-89F42213D0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2" r="4051" b="7351"/>
          <a:stretch/>
        </p:blipFill>
        <p:spPr bwMode="auto">
          <a:xfrm>
            <a:off x="6384967" y="3732818"/>
            <a:ext cx="5463811" cy="2746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072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EBEB4-BF3B-2EC6-A836-44965E0475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4B040-2F20-D177-F0D6-AE3F83AABD07}"/>
              </a:ext>
            </a:extLst>
          </p:cNvPr>
          <p:cNvSpPr>
            <a:spLocks noGrp="1"/>
          </p:cNvSpPr>
          <p:nvPr>
            <p:ph type="title"/>
          </p:nvPr>
        </p:nvSpPr>
        <p:spPr/>
        <p:txBody>
          <a:bodyPr/>
          <a:lstStyle/>
          <a:p>
            <a:r>
              <a:rPr lang="en-US" sz="4400" dirty="0"/>
              <a:t>Rachael’s Research</a:t>
            </a:r>
          </a:p>
        </p:txBody>
      </p:sp>
      <p:sp>
        <p:nvSpPr>
          <p:cNvPr id="3" name="Content Placeholder 2">
            <a:extLst>
              <a:ext uri="{FF2B5EF4-FFF2-40B4-BE49-F238E27FC236}">
                <a16:creationId xmlns:a16="http://schemas.microsoft.com/office/drawing/2014/main" id="{95C13E7B-91D6-BD05-1E46-080A45EC9D80}"/>
              </a:ext>
            </a:extLst>
          </p:cNvPr>
          <p:cNvSpPr>
            <a:spLocks noGrp="1"/>
          </p:cNvSpPr>
          <p:nvPr>
            <p:ph idx="1"/>
          </p:nvPr>
        </p:nvSpPr>
        <p:spPr>
          <a:xfrm>
            <a:off x="1429566" y="2286000"/>
            <a:ext cx="9238434" cy="3810000"/>
          </a:xfrm>
        </p:spPr>
        <p:txBody>
          <a:bodyPr>
            <a:normAutofit fontScale="92500"/>
          </a:bodyPr>
          <a:lstStyle/>
          <a:p>
            <a:pPr marL="0" indent="0">
              <a:buNone/>
            </a:pPr>
            <a:r>
              <a:rPr lang="en-US" sz="2400" dirty="0"/>
              <a:t>Gammaherpesviruses are DNA tumor viruses which include Epstein-Barr virus and Kaposi’s Sarcoma Associated herpesvirus. Virus infection originates at mucosal surfaces, followed by infection of macrophages, ending in B cells where the virus becomes latent. Within macrophages, the virus can exhibit both lytic and latent infection, but it is unclear how this is possible and what regulates this infection decision fate. I hypothesize that type I and type II interferon signaling synergistically enforces and maintains latent infection, respectively. </a:t>
            </a:r>
          </a:p>
        </p:txBody>
      </p:sp>
    </p:spTree>
    <p:extLst>
      <p:ext uri="{BB962C8B-B14F-4D97-AF65-F5344CB8AC3E}">
        <p14:creationId xmlns:p14="http://schemas.microsoft.com/office/powerpoint/2010/main" val="1743700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BA55C-013D-C5A2-3E90-812052D4DE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85235-19AD-4B88-4589-A6C91E45820C}"/>
              </a:ext>
            </a:extLst>
          </p:cNvPr>
          <p:cNvSpPr>
            <a:spLocks noGrp="1"/>
          </p:cNvSpPr>
          <p:nvPr>
            <p:ph type="title"/>
          </p:nvPr>
        </p:nvSpPr>
        <p:spPr/>
        <p:txBody>
          <a:bodyPr/>
          <a:lstStyle/>
          <a:p>
            <a:r>
              <a:rPr lang="en-US" sz="4400" dirty="0"/>
              <a:t>Rachael’s Research</a:t>
            </a:r>
          </a:p>
        </p:txBody>
      </p:sp>
      <p:sp>
        <p:nvSpPr>
          <p:cNvPr id="3" name="Content Placeholder 2">
            <a:extLst>
              <a:ext uri="{FF2B5EF4-FFF2-40B4-BE49-F238E27FC236}">
                <a16:creationId xmlns:a16="http://schemas.microsoft.com/office/drawing/2014/main" id="{17673AB0-93D7-C9DD-D1A2-047176387AC5}"/>
              </a:ext>
            </a:extLst>
          </p:cNvPr>
          <p:cNvSpPr>
            <a:spLocks noGrp="1"/>
          </p:cNvSpPr>
          <p:nvPr>
            <p:ph idx="1"/>
          </p:nvPr>
        </p:nvSpPr>
        <p:spPr>
          <a:xfrm>
            <a:off x="1429566" y="2286000"/>
            <a:ext cx="9238434" cy="3810000"/>
          </a:xfrm>
        </p:spPr>
        <p:txBody>
          <a:bodyPr>
            <a:normAutofit fontScale="92500"/>
          </a:bodyPr>
          <a:lstStyle/>
          <a:p>
            <a:pPr marL="0" indent="0">
              <a:buNone/>
            </a:pPr>
            <a:r>
              <a:rPr lang="en-US" sz="2400" dirty="0">
                <a:highlight>
                  <a:srgbClr val="0000FF"/>
                </a:highlight>
              </a:rPr>
              <a:t>Gammaherpesviruses</a:t>
            </a:r>
            <a:r>
              <a:rPr lang="en-US" sz="2400" dirty="0"/>
              <a:t> are </a:t>
            </a:r>
            <a:r>
              <a:rPr lang="en-US" sz="2400" dirty="0">
                <a:highlight>
                  <a:srgbClr val="0000FF"/>
                </a:highlight>
              </a:rPr>
              <a:t>DNA tumor viruses</a:t>
            </a:r>
            <a:r>
              <a:rPr lang="en-US" sz="2400" dirty="0"/>
              <a:t> which include </a:t>
            </a:r>
            <a:r>
              <a:rPr lang="en-US" sz="2400" dirty="0">
                <a:highlight>
                  <a:srgbClr val="0000FF"/>
                </a:highlight>
              </a:rPr>
              <a:t>Epstein-Barr virus and Kaposi’s Sarcoma Associated herpesvirus</a:t>
            </a:r>
            <a:r>
              <a:rPr lang="en-US" sz="2400" dirty="0"/>
              <a:t>. Virus infection originates at </a:t>
            </a:r>
            <a:r>
              <a:rPr lang="en-US" sz="2400" dirty="0">
                <a:highlight>
                  <a:srgbClr val="0000FF"/>
                </a:highlight>
              </a:rPr>
              <a:t>mucosal surfaces</a:t>
            </a:r>
            <a:r>
              <a:rPr lang="en-US" sz="2400" dirty="0"/>
              <a:t>, followed by infection of </a:t>
            </a:r>
            <a:r>
              <a:rPr lang="en-US" sz="2400" dirty="0">
                <a:highlight>
                  <a:srgbClr val="0000FF"/>
                </a:highlight>
              </a:rPr>
              <a:t>macrophages</a:t>
            </a:r>
            <a:r>
              <a:rPr lang="en-US" sz="2400" dirty="0"/>
              <a:t>, ending in </a:t>
            </a:r>
            <a:r>
              <a:rPr lang="en-US" sz="2400" dirty="0">
                <a:highlight>
                  <a:srgbClr val="0000FF"/>
                </a:highlight>
              </a:rPr>
              <a:t>B cells</a:t>
            </a:r>
            <a:r>
              <a:rPr lang="en-US" sz="2400" dirty="0"/>
              <a:t> where the virus becomes </a:t>
            </a:r>
            <a:r>
              <a:rPr lang="en-US" sz="2400" dirty="0">
                <a:highlight>
                  <a:srgbClr val="0000FF"/>
                </a:highlight>
              </a:rPr>
              <a:t>latent</a:t>
            </a:r>
            <a:r>
              <a:rPr lang="en-US" sz="2400" dirty="0"/>
              <a:t>. Within </a:t>
            </a:r>
            <a:r>
              <a:rPr lang="en-US" sz="2400" dirty="0">
                <a:highlight>
                  <a:srgbClr val="0000FF"/>
                </a:highlight>
              </a:rPr>
              <a:t>macrophages</a:t>
            </a:r>
            <a:r>
              <a:rPr lang="en-US" sz="2400" dirty="0"/>
              <a:t>, the virus can exhibit both </a:t>
            </a:r>
            <a:r>
              <a:rPr lang="en-US" sz="2400" dirty="0">
                <a:highlight>
                  <a:srgbClr val="0000FF"/>
                </a:highlight>
              </a:rPr>
              <a:t>lytic and latent infection</a:t>
            </a:r>
            <a:r>
              <a:rPr lang="en-US" sz="2400" dirty="0"/>
              <a:t>, but it is unclear how this is possible and what regulates this infection decision fate. I </a:t>
            </a:r>
            <a:r>
              <a:rPr lang="en-US" sz="2400" dirty="0">
                <a:highlight>
                  <a:srgbClr val="FF00FF"/>
                </a:highlight>
              </a:rPr>
              <a:t>hypothesize</a:t>
            </a:r>
            <a:r>
              <a:rPr lang="en-US" sz="2400" dirty="0"/>
              <a:t> that </a:t>
            </a:r>
            <a:r>
              <a:rPr lang="en-US" sz="2400" dirty="0">
                <a:highlight>
                  <a:srgbClr val="0000FF"/>
                </a:highlight>
              </a:rPr>
              <a:t>type I and type II interferon signaling</a:t>
            </a:r>
            <a:r>
              <a:rPr lang="en-US" sz="2400" dirty="0"/>
              <a:t> synergistically enforces and maintains latent infection, respectively. </a:t>
            </a:r>
          </a:p>
        </p:txBody>
      </p:sp>
    </p:spTree>
    <p:extLst>
      <p:ext uri="{BB962C8B-B14F-4D97-AF65-F5344CB8AC3E}">
        <p14:creationId xmlns:p14="http://schemas.microsoft.com/office/powerpoint/2010/main" val="2620269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t" anchorCtr="0">
            <a:noAutofit/>
          </a:bodyPr>
          <a:lstStyle/>
          <a:p>
            <a:pPr algn="ctr"/>
            <a:r>
              <a:rPr lang="en" dirty="0"/>
              <a:t>Presenting your work to non-scientists</a:t>
            </a:r>
            <a:endParaRPr dirty="0"/>
          </a:p>
        </p:txBody>
      </p:sp>
      <p:sp>
        <p:nvSpPr>
          <p:cNvPr id="63" name="Google Shape;63;p14"/>
          <p:cNvSpPr txBox="1">
            <a:spLocks noGrp="1"/>
          </p:cNvSpPr>
          <p:nvPr>
            <p:ph type="body" idx="1"/>
          </p:nvPr>
        </p:nvSpPr>
        <p:spPr>
          <a:xfrm>
            <a:off x="247435" y="1891233"/>
            <a:ext cx="5598400" cy="994696"/>
          </a:xfrm>
          <a:prstGeom prst="rect">
            <a:avLst/>
          </a:prstGeom>
        </p:spPr>
        <p:txBody>
          <a:bodyPr spcFirstLastPara="1" vert="horz" wrap="square" lIns="121900" tIns="121900" rIns="121900" bIns="121900" rtlCol="0" anchor="t" anchorCtr="0">
            <a:noAutofit/>
          </a:bodyPr>
          <a:lstStyle/>
          <a:p>
            <a:pPr marL="0" indent="0" algn="ctr">
              <a:lnSpc>
                <a:spcPct val="115000"/>
              </a:lnSpc>
              <a:buNone/>
            </a:pPr>
            <a:r>
              <a:rPr lang="en" sz="2400" b="1" dirty="0"/>
              <a:t>Today’s Co-organizer: </a:t>
            </a:r>
            <a:endParaRPr sz="2400" b="1" dirty="0"/>
          </a:p>
          <a:p>
            <a:pPr marL="0" indent="0" algn="ctr">
              <a:lnSpc>
                <a:spcPct val="115000"/>
              </a:lnSpc>
              <a:buNone/>
            </a:pPr>
            <a:r>
              <a:rPr lang="en-US" sz="2400" dirty="0"/>
              <a:t>Jade Young (jade</a:t>
            </a:r>
            <a:r>
              <a:rPr lang="en" sz="2400" dirty="0"/>
              <a:t>.</a:t>
            </a:r>
            <a:r>
              <a:rPr lang="en" sz="2400" dirty="0" err="1"/>
              <a:t>young@cuanschutz.edu</a:t>
            </a:r>
            <a:r>
              <a:rPr lang="en" sz="2400" dirty="0"/>
              <a:t>)</a:t>
            </a:r>
            <a:endParaRPr sz="2400" dirty="0"/>
          </a:p>
          <a:p>
            <a:pPr marL="0" indent="0" algn="ctr">
              <a:lnSpc>
                <a:spcPct val="150000"/>
              </a:lnSpc>
              <a:spcBef>
                <a:spcPts val="1333"/>
              </a:spcBef>
              <a:buNone/>
            </a:pPr>
            <a:endParaRPr sz="2400" dirty="0"/>
          </a:p>
          <a:p>
            <a:pPr marL="0" indent="0" algn="ctr">
              <a:lnSpc>
                <a:spcPct val="150000"/>
              </a:lnSpc>
              <a:buNone/>
            </a:pPr>
            <a:endParaRPr sz="2400" dirty="0"/>
          </a:p>
          <a:p>
            <a:pPr marL="0" indent="0" algn="ctr">
              <a:lnSpc>
                <a:spcPct val="150000"/>
              </a:lnSpc>
              <a:spcAft>
                <a:spcPts val="1600"/>
              </a:spcAft>
              <a:buNone/>
            </a:pPr>
            <a:endParaRPr sz="2400" dirty="0"/>
          </a:p>
        </p:txBody>
      </p:sp>
      <p:sp>
        <p:nvSpPr>
          <p:cNvPr id="65" name="Google Shape;65;p14"/>
          <p:cNvSpPr txBox="1"/>
          <p:nvPr/>
        </p:nvSpPr>
        <p:spPr>
          <a:xfrm>
            <a:off x="4439800" y="4527548"/>
            <a:ext cx="3312400" cy="427595"/>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2400" b="1" dirty="0">
                <a:solidFill>
                  <a:schemeClr val="lt2"/>
                </a:solidFill>
              </a:rPr>
              <a:t>Today’s sponsor:</a:t>
            </a:r>
            <a:endParaRPr sz="2400" dirty="0">
              <a:solidFill>
                <a:schemeClr val="lt2"/>
              </a:solidFill>
            </a:endParaRPr>
          </a:p>
        </p:txBody>
      </p:sp>
      <p:sp>
        <p:nvSpPr>
          <p:cNvPr id="66" name="Google Shape;66;p14"/>
          <p:cNvSpPr txBox="1"/>
          <p:nvPr/>
        </p:nvSpPr>
        <p:spPr>
          <a:xfrm>
            <a:off x="1621616" y="3826596"/>
            <a:ext cx="8948768" cy="771291"/>
          </a:xfrm>
          <a:prstGeom prst="rect">
            <a:avLst/>
          </a:prstGeom>
          <a:solidFill>
            <a:srgbClr val="FFFFFF">
              <a:alpha val="30980"/>
            </a:srgbClr>
          </a:solidFill>
          <a:ln>
            <a:noFill/>
          </a:ln>
        </p:spPr>
        <p:txBody>
          <a:bodyPr spcFirstLastPara="1" wrap="square" lIns="121900" tIns="121900" rIns="121900" bIns="121900" anchor="t" anchorCtr="0">
            <a:noAutofit/>
          </a:bodyPr>
          <a:lstStyle/>
          <a:p>
            <a:pPr algn="ctr"/>
            <a:r>
              <a:rPr lang="en" sz="2400" b="1" dirty="0"/>
              <a:t>Volunteer signup:</a:t>
            </a:r>
            <a:r>
              <a:rPr lang="en" sz="2400" b="1" dirty="0">
                <a:solidFill>
                  <a:schemeClr val="lt2"/>
                </a:solidFill>
              </a:rPr>
              <a:t> </a:t>
            </a:r>
            <a:r>
              <a:rPr lang="en" sz="2400" u="sng" dirty="0">
                <a:solidFill>
                  <a:srgbClr val="00B0F0"/>
                </a:solidFill>
                <a:hlinkClick r:id="rId3">
                  <a:extLst>
                    <a:ext uri="{A12FA001-AC4F-418D-AE19-62706E023703}">
                      <ahyp:hlinkClr xmlns:ahyp="http://schemas.microsoft.com/office/drawing/2018/hyperlinkcolor" val="tx"/>
                    </a:ext>
                  </a:extLst>
                </a:hlinkClick>
              </a:rPr>
              <a:t>https://bit.ly/RLA-fall24volunteer</a:t>
            </a:r>
            <a:r>
              <a:rPr lang="en" sz="2400" b="1" dirty="0">
                <a:solidFill>
                  <a:srgbClr val="00B0F0"/>
                </a:solidFill>
              </a:rPr>
              <a:t> </a:t>
            </a:r>
            <a:endParaRPr sz="2400" b="1" dirty="0">
              <a:solidFill>
                <a:srgbClr val="00B0F0"/>
              </a:solidFill>
            </a:endParaRPr>
          </a:p>
        </p:txBody>
      </p:sp>
      <p:sp>
        <p:nvSpPr>
          <p:cNvPr id="2" name="Google Shape;63;p14">
            <a:extLst>
              <a:ext uri="{FF2B5EF4-FFF2-40B4-BE49-F238E27FC236}">
                <a16:creationId xmlns:a16="http://schemas.microsoft.com/office/drawing/2014/main" id="{0920236F-2BD5-4DBE-DADF-BF007FE2DE21}"/>
              </a:ext>
            </a:extLst>
          </p:cNvPr>
          <p:cNvSpPr txBox="1">
            <a:spLocks/>
          </p:cNvSpPr>
          <p:nvPr/>
        </p:nvSpPr>
        <p:spPr>
          <a:xfrm>
            <a:off x="6096000" y="1891233"/>
            <a:ext cx="5930565" cy="994696"/>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lgn="ctr">
              <a:buNone/>
            </a:pPr>
            <a:r>
              <a:rPr lang="en-US" sz="2400" b="1" dirty="0"/>
              <a:t>Today’s Instructors: </a:t>
            </a:r>
          </a:p>
          <a:p>
            <a:pPr marL="0" indent="0" algn="ctr">
              <a:buNone/>
            </a:pPr>
            <a:r>
              <a:rPr lang="en-US" sz="2400" dirty="0"/>
              <a:t>Rachael </a:t>
            </a:r>
            <a:r>
              <a:rPr lang="en-US" sz="2400" dirty="0" err="1"/>
              <a:t>Kostelecky</a:t>
            </a:r>
            <a:r>
              <a:rPr lang="en-US" sz="2400" dirty="0"/>
              <a:t> &amp; Natasia </a:t>
            </a:r>
            <a:r>
              <a:rPr lang="en-US" sz="2400" dirty="0" err="1"/>
              <a:t>Paukovich</a:t>
            </a:r>
            <a:endParaRPr lang="en-US" sz="2400" dirty="0"/>
          </a:p>
          <a:p>
            <a:pPr marL="0" indent="0" algn="ctr">
              <a:lnSpc>
                <a:spcPct val="150000"/>
              </a:lnSpc>
              <a:buNone/>
            </a:pPr>
            <a:endParaRPr lang="en-US" sz="2400" dirty="0"/>
          </a:p>
          <a:p>
            <a:pPr marL="0" indent="0" algn="ctr">
              <a:lnSpc>
                <a:spcPct val="150000"/>
              </a:lnSpc>
              <a:spcAft>
                <a:spcPts val="1600"/>
              </a:spcAft>
              <a:buNone/>
            </a:pPr>
            <a:endParaRPr lang="en-US" sz="2400" dirty="0"/>
          </a:p>
        </p:txBody>
      </p:sp>
      <p:pic>
        <p:nvPicPr>
          <p:cNvPr id="5" name="Picture 4" descr="A graphic of a graph&#10;&#10;Description automatically generated with medium confidence">
            <a:extLst>
              <a:ext uri="{FF2B5EF4-FFF2-40B4-BE49-F238E27FC236}">
                <a16:creationId xmlns:a16="http://schemas.microsoft.com/office/drawing/2014/main" id="{BDE8F9EA-33B9-AAC8-5B6F-228DCDE0E46E}"/>
              </a:ext>
            </a:extLst>
          </p:cNvPr>
          <p:cNvPicPr>
            <a:picLocks noChangeAspect="1"/>
          </p:cNvPicPr>
          <p:nvPr/>
        </p:nvPicPr>
        <p:blipFill>
          <a:blip r:embed="rId4"/>
          <a:stretch>
            <a:fillRect/>
          </a:stretch>
        </p:blipFill>
        <p:spPr>
          <a:xfrm>
            <a:off x="4242346" y="5103328"/>
            <a:ext cx="3589502" cy="173649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79B7F-DC49-23F2-8FE7-2DE3F9D71E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D0A4CE-22DC-0C7C-B37E-3BEA8B087D8E}"/>
              </a:ext>
            </a:extLst>
          </p:cNvPr>
          <p:cNvSpPr>
            <a:spLocks noGrp="1"/>
          </p:cNvSpPr>
          <p:nvPr>
            <p:ph type="title"/>
          </p:nvPr>
        </p:nvSpPr>
        <p:spPr/>
        <p:txBody>
          <a:bodyPr/>
          <a:lstStyle/>
          <a:p>
            <a:r>
              <a:rPr lang="en-US" sz="4400" dirty="0"/>
              <a:t>Rachael’s Research</a:t>
            </a:r>
          </a:p>
        </p:txBody>
      </p:sp>
      <p:sp>
        <p:nvSpPr>
          <p:cNvPr id="3" name="Content Placeholder 2">
            <a:extLst>
              <a:ext uri="{FF2B5EF4-FFF2-40B4-BE49-F238E27FC236}">
                <a16:creationId xmlns:a16="http://schemas.microsoft.com/office/drawing/2014/main" id="{88A9D5CB-F658-7210-923D-91533D862BE3}"/>
              </a:ext>
            </a:extLst>
          </p:cNvPr>
          <p:cNvSpPr>
            <a:spLocks noGrp="1"/>
          </p:cNvSpPr>
          <p:nvPr>
            <p:ph idx="1"/>
          </p:nvPr>
        </p:nvSpPr>
        <p:spPr>
          <a:xfrm>
            <a:off x="1429566" y="2285999"/>
            <a:ext cx="9238434" cy="4329953"/>
          </a:xfrm>
        </p:spPr>
        <p:txBody>
          <a:bodyPr>
            <a:normAutofit fontScale="92500" lnSpcReduction="20000"/>
          </a:bodyPr>
          <a:lstStyle/>
          <a:p>
            <a:pPr marL="0" indent="0">
              <a:buNone/>
            </a:pPr>
            <a:r>
              <a:rPr lang="en-US" sz="2400" dirty="0"/>
              <a:t>There are 3 types of herpesviruses. The most well-known is the family of herpesvirus that causes chicken pox, shingles, and oral and genital herpes. The second kind is not as well known but can cause an illness in children caused roseola. The third family is what I study; it can cause cancer. The virus first infects the body through surfaces like the mouth or nose, then spreads to a special kind of immune system cell called macrophages, and finally ends up in another type of immune cell called B cells, where the virus goes to sleep. In macrophages, the virus can either make more copies of itself or go to sleep, but we don’t understand how it makes this choice. I believe that the immune system sends out specific signals that helps the virus decide to stay asleep. </a:t>
            </a:r>
          </a:p>
        </p:txBody>
      </p:sp>
    </p:spTree>
    <p:extLst>
      <p:ext uri="{BB962C8B-B14F-4D97-AF65-F5344CB8AC3E}">
        <p14:creationId xmlns:p14="http://schemas.microsoft.com/office/powerpoint/2010/main" val="102697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54FB9D-AEA5-4938-28CD-445A0CF39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614690-DF43-996E-561F-AB6BFBF988DE}"/>
              </a:ext>
            </a:extLst>
          </p:cNvPr>
          <p:cNvSpPr>
            <a:spLocks noGrp="1"/>
          </p:cNvSpPr>
          <p:nvPr>
            <p:ph type="title"/>
          </p:nvPr>
        </p:nvSpPr>
        <p:spPr/>
        <p:txBody>
          <a:bodyPr/>
          <a:lstStyle/>
          <a:p>
            <a:r>
              <a:rPr lang="en-US" sz="4400" dirty="0"/>
              <a:t>Rachael’s Research</a:t>
            </a:r>
          </a:p>
        </p:txBody>
      </p:sp>
      <p:sp>
        <p:nvSpPr>
          <p:cNvPr id="3" name="Content Placeholder 2">
            <a:extLst>
              <a:ext uri="{FF2B5EF4-FFF2-40B4-BE49-F238E27FC236}">
                <a16:creationId xmlns:a16="http://schemas.microsoft.com/office/drawing/2014/main" id="{19A90F5C-8EBC-29AA-9E03-E3774E41AD1B}"/>
              </a:ext>
            </a:extLst>
          </p:cNvPr>
          <p:cNvSpPr>
            <a:spLocks noGrp="1"/>
          </p:cNvSpPr>
          <p:nvPr>
            <p:ph idx="1"/>
          </p:nvPr>
        </p:nvSpPr>
        <p:spPr>
          <a:xfrm>
            <a:off x="1429566" y="2028585"/>
            <a:ext cx="10496054" cy="4610419"/>
          </a:xfrm>
        </p:spPr>
        <p:txBody>
          <a:bodyPr>
            <a:normAutofit fontScale="92500" lnSpcReduction="10000"/>
          </a:bodyPr>
          <a:lstStyle/>
          <a:p>
            <a:pPr marL="0" indent="0">
              <a:buNone/>
            </a:pPr>
            <a:r>
              <a:rPr lang="en-US" sz="2400" dirty="0"/>
              <a:t>There are 3 types of herpesviruses, the most well-known is the family of herpesvirus that causes chicken pox, shingles, and oral and genital herpes. The second kind is not as well known but can cause an illness in children caused roseola. The third family is what I study; they can cause cancer. When someone gets infected with any of these types of herpesviruses, the virus gets inside of your cells and makes more copies of itself. Eventually, your immune system will control this infection, and the virus will “go to sleep” inside of your cells. However, when you have a weakened immune system, this virus can wake back up and start making copies of itself again.  The difference between these virus families is the type of cell in your body that it goes to sleep in. I am trying to figure out what specific part of the immune system causes the switch between the virus going to sleep and waking up, and if we can control this.</a:t>
            </a:r>
          </a:p>
        </p:txBody>
      </p:sp>
    </p:spTree>
    <p:extLst>
      <p:ext uri="{BB962C8B-B14F-4D97-AF65-F5344CB8AC3E}">
        <p14:creationId xmlns:p14="http://schemas.microsoft.com/office/powerpoint/2010/main" val="3206244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9BA54-56CE-96E4-53EC-A49A8A91A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A8088-B34D-D005-EA7B-D3D68F44B0CB}"/>
              </a:ext>
            </a:extLst>
          </p:cNvPr>
          <p:cNvSpPr>
            <a:spLocks noGrp="1"/>
          </p:cNvSpPr>
          <p:nvPr>
            <p:ph type="title"/>
          </p:nvPr>
        </p:nvSpPr>
        <p:spPr/>
        <p:txBody>
          <a:bodyPr/>
          <a:lstStyle/>
          <a:p>
            <a:r>
              <a:rPr lang="en-US" sz="4400" dirty="0"/>
              <a:t>Natasia’s Research</a:t>
            </a:r>
          </a:p>
        </p:txBody>
      </p:sp>
      <p:sp>
        <p:nvSpPr>
          <p:cNvPr id="4" name="Content Placeholder 2">
            <a:extLst>
              <a:ext uri="{FF2B5EF4-FFF2-40B4-BE49-F238E27FC236}">
                <a16:creationId xmlns:a16="http://schemas.microsoft.com/office/drawing/2014/main" id="{F453458D-6D2F-A841-93B1-8A902845DA48}"/>
              </a:ext>
            </a:extLst>
          </p:cNvPr>
          <p:cNvSpPr>
            <a:spLocks noGrp="1"/>
          </p:cNvSpPr>
          <p:nvPr>
            <p:ph idx="1"/>
          </p:nvPr>
        </p:nvSpPr>
        <p:spPr>
          <a:xfrm>
            <a:off x="1430338" y="2108200"/>
            <a:ext cx="9237662" cy="3810000"/>
          </a:xfrm>
        </p:spPr>
        <p:txBody>
          <a:bodyPr>
            <a:noAutofit/>
          </a:bodyPr>
          <a:lstStyle/>
          <a:p>
            <a:pPr marL="0" marR="0" indent="0">
              <a:spcBef>
                <a:spcPts val="0"/>
              </a:spcBef>
              <a:spcAft>
                <a:spcPts val="0"/>
              </a:spcAft>
              <a:buNone/>
            </a:pPr>
            <a:r>
              <a:rPr lang="en-US" sz="2200" dirty="0">
                <a:effectLst/>
                <a:ea typeface="Times New Roman" panose="02020603050405020304" pitchFamily="18" charset="0"/>
              </a:rPr>
              <a:t>Kinesins are a class of anterograde cellular transporters that move cargo from the nucleus to the cell periphery. This process is critical in neurons, where the asymmetric shape and long axons hinder the diffusion of essential cellular components to the synapse, where they are needed for neuron firing and synapse formation. Proper kinesin function is crucial, as misallocation of cargo is associated with neurological disorders and neurodegenerative diseases such as schizophrenia and Alzheimer’s. </a:t>
            </a:r>
            <a:r>
              <a:rPr lang="en-US" sz="2200" dirty="0">
                <a:ea typeface="Times New Roman" panose="02020603050405020304" pitchFamily="18" charset="0"/>
              </a:rPr>
              <a:t>K</a:t>
            </a:r>
            <a:r>
              <a:rPr lang="en-US" sz="2200" dirty="0">
                <a:effectLst/>
                <a:ea typeface="Times New Roman" panose="02020603050405020304" pitchFamily="18" charset="0"/>
              </a:rPr>
              <a:t>inesins have to be spatiotemporally regulated and I study a protein called Olduvai which binds to the motor domains of kinesins and I hypothesize that the binding interaction alters kinesin procession along microtubules. </a:t>
            </a:r>
          </a:p>
        </p:txBody>
      </p:sp>
    </p:spTree>
    <p:extLst>
      <p:ext uri="{BB962C8B-B14F-4D97-AF65-F5344CB8AC3E}">
        <p14:creationId xmlns:p14="http://schemas.microsoft.com/office/powerpoint/2010/main" val="137014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9BA54-56CE-96E4-53EC-A49A8A91A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A8088-B34D-D005-EA7B-D3D68F44B0CB}"/>
              </a:ext>
            </a:extLst>
          </p:cNvPr>
          <p:cNvSpPr>
            <a:spLocks noGrp="1"/>
          </p:cNvSpPr>
          <p:nvPr>
            <p:ph type="title"/>
          </p:nvPr>
        </p:nvSpPr>
        <p:spPr/>
        <p:txBody>
          <a:bodyPr/>
          <a:lstStyle/>
          <a:p>
            <a:r>
              <a:rPr lang="en-US" sz="4400" dirty="0"/>
              <a:t>Natasia’s Research</a:t>
            </a:r>
          </a:p>
        </p:txBody>
      </p:sp>
      <p:sp>
        <p:nvSpPr>
          <p:cNvPr id="4" name="Content Placeholder 2">
            <a:extLst>
              <a:ext uri="{FF2B5EF4-FFF2-40B4-BE49-F238E27FC236}">
                <a16:creationId xmlns:a16="http://schemas.microsoft.com/office/drawing/2014/main" id="{F453458D-6D2F-A841-93B1-8A902845DA48}"/>
              </a:ext>
            </a:extLst>
          </p:cNvPr>
          <p:cNvSpPr>
            <a:spLocks noGrp="1"/>
          </p:cNvSpPr>
          <p:nvPr>
            <p:ph idx="1"/>
          </p:nvPr>
        </p:nvSpPr>
        <p:spPr>
          <a:xfrm>
            <a:off x="1430338" y="2108200"/>
            <a:ext cx="9237662" cy="3810000"/>
          </a:xfrm>
        </p:spPr>
        <p:txBody>
          <a:bodyPr>
            <a:noAutofit/>
          </a:bodyPr>
          <a:lstStyle/>
          <a:p>
            <a:pPr marL="0" marR="0" indent="0">
              <a:spcBef>
                <a:spcPts val="0"/>
              </a:spcBef>
              <a:spcAft>
                <a:spcPts val="0"/>
              </a:spcAft>
              <a:buNone/>
            </a:pPr>
            <a:r>
              <a:rPr lang="en-US" sz="2200" dirty="0">
                <a:effectLst/>
                <a:ea typeface="Times New Roman" panose="02020603050405020304" pitchFamily="18" charset="0"/>
              </a:rPr>
              <a:t>Kinesins are a class of </a:t>
            </a:r>
            <a:r>
              <a:rPr lang="en-US" sz="2200" dirty="0">
                <a:effectLst/>
                <a:highlight>
                  <a:srgbClr val="0000FF"/>
                </a:highlight>
                <a:ea typeface="Times New Roman" panose="02020603050405020304" pitchFamily="18" charset="0"/>
              </a:rPr>
              <a:t>anterograde cellular transporters</a:t>
            </a:r>
            <a:r>
              <a:rPr lang="en-US" sz="2200" dirty="0">
                <a:effectLst/>
                <a:ea typeface="Times New Roman" panose="02020603050405020304" pitchFamily="18" charset="0"/>
              </a:rPr>
              <a:t> that move cargo from the </a:t>
            </a:r>
            <a:r>
              <a:rPr lang="en-US" sz="2200" dirty="0">
                <a:effectLst/>
                <a:highlight>
                  <a:srgbClr val="0000FF"/>
                </a:highlight>
                <a:ea typeface="Times New Roman" panose="02020603050405020304" pitchFamily="18" charset="0"/>
              </a:rPr>
              <a:t>nucleus</a:t>
            </a:r>
            <a:r>
              <a:rPr lang="en-US" sz="2200" dirty="0">
                <a:effectLst/>
                <a:ea typeface="Times New Roman" panose="02020603050405020304" pitchFamily="18" charset="0"/>
              </a:rPr>
              <a:t> to the </a:t>
            </a:r>
            <a:r>
              <a:rPr lang="en-US" sz="2200" dirty="0">
                <a:effectLst/>
                <a:highlight>
                  <a:srgbClr val="0000FF"/>
                </a:highlight>
                <a:ea typeface="Times New Roman" panose="02020603050405020304" pitchFamily="18" charset="0"/>
              </a:rPr>
              <a:t>cell periphery </a:t>
            </a:r>
            <a:r>
              <a:rPr lang="en-US" sz="2200" dirty="0">
                <a:effectLst/>
                <a:ea typeface="Times New Roman" panose="02020603050405020304" pitchFamily="18" charset="0"/>
              </a:rPr>
              <a:t>by walking along </a:t>
            </a:r>
            <a:r>
              <a:rPr lang="en-US" sz="2200" dirty="0">
                <a:effectLst/>
                <a:highlight>
                  <a:srgbClr val="0000FF"/>
                </a:highlight>
                <a:ea typeface="Times New Roman" panose="02020603050405020304" pitchFamily="18" charset="0"/>
              </a:rPr>
              <a:t>microtubules</a:t>
            </a:r>
            <a:r>
              <a:rPr lang="en-US" sz="2200" dirty="0">
                <a:effectLst/>
                <a:ea typeface="Times New Roman" panose="02020603050405020304" pitchFamily="18" charset="0"/>
              </a:rPr>
              <a:t>. This process is critical in </a:t>
            </a:r>
            <a:r>
              <a:rPr lang="en-US" sz="2200" dirty="0">
                <a:effectLst/>
                <a:highlight>
                  <a:srgbClr val="0000FF"/>
                </a:highlight>
                <a:ea typeface="Times New Roman" panose="02020603050405020304" pitchFamily="18" charset="0"/>
              </a:rPr>
              <a:t>neurons</a:t>
            </a:r>
            <a:r>
              <a:rPr lang="en-US" sz="2200" dirty="0">
                <a:effectLst/>
                <a:ea typeface="Times New Roman" panose="02020603050405020304" pitchFamily="18" charset="0"/>
              </a:rPr>
              <a:t>, where the </a:t>
            </a:r>
            <a:r>
              <a:rPr lang="en-US" sz="2200" dirty="0">
                <a:effectLst/>
                <a:highlight>
                  <a:srgbClr val="0000FF"/>
                </a:highlight>
                <a:ea typeface="Times New Roman" panose="02020603050405020304" pitchFamily="18" charset="0"/>
              </a:rPr>
              <a:t>asymmetric</a:t>
            </a:r>
            <a:r>
              <a:rPr lang="en-US" sz="2200" dirty="0">
                <a:effectLst/>
                <a:ea typeface="Times New Roman" panose="02020603050405020304" pitchFamily="18" charset="0"/>
              </a:rPr>
              <a:t> shape and long </a:t>
            </a:r>
            <a:r>
              <a:rPr lang="en-US" sz="2200" dirty="0">
                <a:effectLst/>
                <a:highlight>
                  <a:srgbClr val="0000FF"/>
                </a:highlight>
                <a:ea typeface="Times New Roman" panose="02020603050405020304" pitchFamily="18" charset="0"/>
              </a:rPr>
              <a:t>axons</a:t>
            </a:r>
            <a:r>
              <a:rPr lang="en-US" sz="2200" dirty="0">
                <a:effectLst/>
                <a:ea typeface="Times New Roman" panose="02020603050405020304" pitchFamily="18" charset="0"/>
              </a:rPr>
              <a:t> hinder the </a:t>
            </a:r>
            <a:r>
              <a:rPr lang="en-US" sz="2200" dirty="0">
                <a:effectLst/>
                <a:highlight>
                  <a:srgbClr val="0000FF"/>
                </a:highlight>
                <a:ea typeface="Times New Roman" panose="02020603050405020304" pitchFamily="18" charset="0"/>
              </a:rPr>
              <a:t>diffusion</a:t>
            </a:r>
            <a:r>
              <a:rPr lang="en-US" sz="2200" dirty="0">
                <a:effectLst/>
                <a:ea typeface="Times New Roman" panose="02020603050405020304" pitchFamily="18" charset="0"/>
              </a:rPr>
              <a:t> of cellular components to the </a:t>
            </a:r>
            <a:r>
              <a:rPr lang="en-US" sz="2200" dirty="0">
                <a:effectLst/>
                <a:highlight>
                  <a:srgbClr val="0000FF"/>
                </a:highlight>
                <a:ea typeface="Times New Roman" panose="02020603050405020304" pitchFamily="18" charset="0"/>
              </a:rPr>
              <a:t>synapse</a:t>
            </a:r>
            <a:r>
              <a:rPr lang="en-US" sz="2200" dirty="0">
                <a:effectLst/>
                <a:ea typeface="Times New Roman" panose="02020603050405020304" pitchFamily="18" charset="0"/>
              </a:rPr>
              <a:t>, where they are needed for </a:t>
            </a:r>
            <a:r>
              <a:rPr lang="en-US" sz="2200" dirty="0">
                <a:effectLst/>
                <a:highlight>
                  <a:srgbClr val="0000FF"/>
                </a:highlight>
                <a:ea typeface="Times New Roman" panose="02020603050405020304" pitchFamily="18" charset="0"/>
              </a:rPr>
              <a:t>neuron firing and synapse formation</a:t>
            </a:r>
            <a:r>
              <a:rPr lang="en-US" sz="2200" dirty="0">
                <a:effectLst/>
                <a:ea typeface="Times New Roman" panose="02020603050405020304" pitchFamily="18" charset="0"/>
              </a:rPr>
              <a:t>. Proper kinesin function is crucial, as </a:t>
            </a:r>
            <a:r>
              <a:rPr lang="en-US" sz="2200" dirty="0">
                <a:effectLst/>
                <a:highlight>
                  <a:srgbClr val="0000FF"/>
                </a:highlight>
                <a:ea typeface="Times New Roman" panose="02020603050405020304" pitchFamily="18" charset="0"/>
              </a:rPr>
              <a:t>misallocation of cargo</a:t>
            </a:r>
            <a:r>
              <a:rPr lang="en-US" sz="2200" dirty="0">
                <a:effectLst/>
                <a:ea typeface="Times New Roman" panose="02020603050405020304" pitchFamily="18" charset="0"/>
              </a:rPr>
              <a:t> is associated with </a:t>
            </a:r>
            <a:r>
              <a:rPr lang="en-US" sz="2200" dirty="0">
                <a:effectLst/>
                <a:highlight>
                  <a:srgbClr val="0000FF"/>
                </a:highlight>
                <a:ea typeface="Times New Roman" panose="02020603050405020304" pitchFamily="18" charset="0"/>
              </a:rPr>
              <a:t>neurological disorders and neurodegenerative </a:t>
            </a:r>
            <a:r>
              <a:rPr lang="en-US" sz="2200" dirty="0">
                <a:effectLst/>
                <a:ea typeface="Times New Roman" panose="02020603050405020304" pitchFamily="18" charset="0"/>
              </a:rPr>
              <a:t>diseases such as schizophrenia and Alzheimer’s. </a:t>
            </a:r>
            <a:r>
              <a:rPr lang="en-US" sz="2200" dirty="0">
                <a:ea typeface="Times New Roman" panose="02020603050405020304" pitchFamily="18" charset="0"/>
              </a:rPr>
              <a:t>K</a:t>
            </a:r>
            <a:r>
              <a:rPr lang="en-US" sz="2200" dirty="0">
                <a:effectLst/>
                <a:ea typeface="Times New Roman" panose="02020603050405020304" pitchFamily="18" charset="0"/>
              </a:rPr>
              <a:t>inesins have to be </a:t>
            </a:r>
            <a:r>
              <a:rPr lang="en-US" sz="2200" dirty="0">
                <a:effectLst/>
                <a:highlight>
                  <a:srgbClr val="0000FF"/>
                </a:highlight>
                <a:ea typeface="Times New Roman" panose="02020603050405020304" pitchFamily="18" charset="0"/>
              </a:rPr>
              <a:t>spatiotemporally regulated </a:t>
            </a:r>
            <a:r>
              <a:rPr lang="en-US" sz="2200" dirty="0">
                <a:effectLst/>
                <a:ea typeface="Times New Roman" panose="02020603050405020304" pitchFamily="18" charset="0"/>
              </a:rPr>
              <a:t>and I study a protein called Olduvai which binds to the </a:t>
            </a:r>
            <a:r>
              <a:rPr lang="en-US" sz="2200" dirty="0">
                <a:effectLst/>
                <a:highlight>
                  <a:srgbClr val="0000FF"/>
                </a:highlight>
                <a:ea typeface="Times New Roman" panose="02020603050405020304" pitchFamily="18" charset="0"/>
              </a:rPr>
              <a:t>motor domains </a:t>
            </a:r>
            <a:r>
              <a:rPr lang="en-US" sz="2200" dirty="0">
                <a:effectLst/>
                <a:ea typeface="Times New Roman" panose="02020603050405020304" pitchFamily="18" charset="0"/>
              </a:rPr>
              <a:t>of kinesins and I </a:t>
            </a:r>
            <a:r>
              <a:rPr lang="en-US" sz="2200" dirty="0">
                <a:effectLst/>
                <a:highlight>
                  <a:srgbClr val="FF00FF"/>
                </a:highlight>
                <a:ea typeface="Times New Roman" panose="02020603050405020304" pitchFamily="18" charset="0"/>
              </a:rPr>
              <a:t>hypothesize</a:t>
            </a:r>
            <a:r>
              <a:rPr lang="en-US" sz="2200" dirty="0">
                <a:effectLst/>
                <a:ea typeface="Times New Roman" panose="02020603050405020304" pitchFamily="18" charset="0"/>
              </a:rPr>
              <a:t> that the binding interaction alters kinesin </a:t>
            </a:r>
            <a:r>
              <a:rPr lang="en-US" sz="2200" dirty="0">
                <a:effectLst/>
                <a:highlight>
                  <a:srgbClr val="0000FF"/>
                </a:highlight>
                <a:ea typeface="Times New Roman" panose="02020603050405020304" pitchFamily="18" charset="0"/>
              </a:rPr>
              <a:t>procession </a:t>
            </a:r>
            <a:r>
              <a:rPr lang="en-US" sz="2200" dirty="0">
                <a:effectLst/>
                <a:ea typeface="Times New Roman" panose="02020603050405020304" pitchFamily="18" charset="0"/>
              </a:rPr>
              <a:t>along </a:t>
            </a:r>
            <a:r>
              <a:rPr lang="en-US" sz="2200" dirty="0">
                <a:effectLst/>
                <a:highlight>
                  <a:srgbClr val="0000FF"/>
                </a:highlight>
                <a:ea typeface="Times New Roman" panose="02020603050405020304" pitchFamily="18" charset="0"/>
              </a:rPr>
              <a:t>microtubules</a:t>
            </a:r>
            <a:r>
              <a:rPr lang="en-US" sz="2200" dirty="0">
                <a:effectLst/>
                <a:ea typeface="Times New Roman" panose="02020603050405020304" pitchFamily="18" charset="0"/>
              </a:rPr>
              <a:t>. </a:t>
            </a:r>
          </a:p>
        </p:txBody>
      </p:sp>
    </p:spTree>
    <p:extLst>
      <p:ext uri="{BB962C8B-B14F-4D97-AF65-F5344CB8AC3E}">
        <p14:creationId xmlns:p14="http://schemas.microsoft.com/office/powerpoint/2010/main" val="2707284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9BA54-56CE-96E4-53EC-A49A8A91A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A8088-B34D-D005-EA7B-D3D68F44B0CB}"/>
              </a:ext>
            </a:extLst>
          </p:cNvPr>
          <p:cNvSpPr>
            <a:spLocks noGrp="1"/>
          </p:cNvSpPr>
          <p:nvPr>
            <p:ph type="title"/>
          </p:nvPr>
        </p:nvSpPr>
        <p:spPr/>
        <p:txBody>
          <a:bodyPr/>
          <a:lstStyle/>
          <a:p>
            <a:r>
              <a:rPr lang="en-US" sz="4400" dirty="0"/>
              <a:t>Natasia’s Research</a:t>
            </a:r>
          </a:p>
        </p:txBody>
      </p:sp>
      <p:sp>
        <p:nvSpPr>
          <p:cNvPr id="4" name="Content Placeholder 2">
            <a:extLst>
              <a:ext uri="{FF2B5EF4-FFF2-40B4-BE49-F238E27FC236}">
                <a16:creationId xmlns:a16="http://schemas.microsoft.com/office/drawing/2014/main" id="{F453458D-6D2F-A841-93B1-8A902845DA48}"/>
              </a:ext>
            </a:extLst>
          </p:cNvPr>
          <p:cNvSpPr>
            <a:spLocks noGrp="1"/>
          </p:cNvSpPr>
          <p:nvPr>
            <p:ph idx="1"/>
          </p:nvPr>
        </p:nvSpPr>
        <p:spPr>
          <a:xfrm>
            <a:off x="1429566" y="2044700"/>
            <a:ext cx="9555162" cy="4318000"/>
          </a:xfrm>
        </p:spPr>
        <p:txBody>
          <a:bodyPr>
            <a:noAutofit/>
          </a:bodyPr>
          <a:lstStyle/>
          <a:p>
            <a:pPr marL="0" marR="0" indent="0">
              <a:spcBef>
                <a:spcPts val="0"/>
              </a:spcBef>
              <a:spcAft>
                <a:spcPts val="0"/>
              </a:spcAft>
              <a:buNone/>
            </a:pPr>
            <a:r>
              <a:rPr lang="en-US" sz="2000" dirty="0">
                <a:effectLst/>
                <a:ea typeface="Times New Roman" panose="02020603050405020304" pitchFamily="18" charset="0"/>
              </a:rPr>
              <a:t>Kinesins are a type of protein in our cells act as a train. </a:t>
            </a:r>
            <a:r>
              <a:rPr lang="en-US" sz="2000" dirty="0">
                <a:effectLst/>
                <a:highlight>
                  <a:srgbClr val="008000"/>
                </a:highlight>
                <a:ea typeface="Times New Roman" panose="02020603050405020304" pitchFamily="18" charset="0"/>
              </a:rPr>
              <a:t>These kinesin trains use molecular tracks called microtubules to get from one place to another. </a:t>
            </a:r>
            <a:r>
              <a:rPr lang="en-US" sz="2000" dirty="0">
                <a:effectLst/>
                <a:ea typeface="Times New Roman" panose="02020603050405020304" pitchFamily="18" charset="0"/>
              </a:rPr>
              <a:t>Using these tracks the kinesin trains move important cellular cargo from the center of the cell to the outer regions. This transport especially important in </a:t>
            </a:r>
            <a:r>
              <a:rPr lang="en-US" sz="2000" dirty="0">
                <a:effectLst/>
                <a:highlight>
                  <a:srgbClr val="800080"/>
                </a:highlight>
                <a:ea typeface="Times New Roman" panose="02020603050405020304" pitchFamily="18" charset="0"/>
              </a:rPr>
              <a:t>brain cells, called neurons. </a:t>
            </a:r>
            <a:r>
              <a:rPr lang="en-US" sz="2000" dirty="0">
                <a:effectLst/>
                <a:ea typeface="Times New Roman" panose="02020603050405020304" pitchFamily="18" charset="0"/>
              </a:rPr>
              <a:t>Neurons are irregularly shaped with the cell’s headquarters separated from the cell’s communication center by a </a:t>
            </a:r>
            <a:r>
              <a:rPr lang="en-US" sz="2000" dirty="0">
                <a:effectLst/>
                <a:highlight>
                  <a:srgbClr val="800080"/>
                </a:highlight>
                <a:ea typeface="Times New Roman" panose="02020603050405020304" pitchFamily="18" charset="0"/>
              </a:rPr>
              <a:t>long skinny pathway called the axon</a:t>
            </a:r>
            <a:r>
              <a:rPr lang="en-US" sz="2000" dirty="0">
                <a:effectLst/>
                <a:ea typeface="Times New Roman" panose="02020603050405020304" pitchFamily="18" charset="0"/>
              </a:rPr>
              <a:t>. </a:t>
            </a:r>
            <a:r>
              <a:rPr lang="en-US" sz="2000" dirty="0">
                <a:effectLst/>
                <a:highlight>
                  <a:srgbClr val="008080"/>
                </a:highlight>
                <a:ea typeface="Times New Roman" panose="02020603050405020304" pitchFamily="18" charset="0"/>
              </a:rPr>
              <a:t>It’s imperative that this cargo makes it to the communication center at the end of the axon because this is where neurons connect and communicate to one another. If this goes wrong it can lead to brain disorders like schizophrenia or Alzheimer's.</a:t>
            </a:r>
            <a:r>
              <a:rPr lang="en-US" sz="2000" dirty="0">
                <a:effectLst/>
                <a:ea typeface="Times New Roman" panose="02020603050405020304" pitchFamily="18" charset="0"/>
              </a:rPr>
              <a:t> These trains need to know where to go and when and they are often regulated by other proteins in the cell. I study one of these regulator proteins called Olduvai which </a:t>
            </a:r>
            <a:r>
              <a:rPr lang="en-US" sz="2000" dirty="0">
                <a:effectLst/>
                <a:highlight>
                  <a:srgbClr val="008000"/>
                </a:highlight>
                <a:ea typeface="Times New Roman" panose="02020603050405020304" pitchFamily="18" charset="0"/>
              </a:rPr>
              <a:t>attaches to the wheels of the train </a:t>
            </a:r>
            <a:r>
              <a:rPr lang="en-US" sz="2000" dirty="0">
                <a:effectLst/>
                <a:ea typeface="Times New Roman" panose="02020603050405020304" pitchFamily="18" charset="0"/>
              </a:rPr>
              <a:t>and </a:t>
            </a:r>
            <a:r>
              <a:rPr lang="en-US" sz="2000" dirty="0">
                <a:effectLst/>
                <a:highlight>
                  <a:srgbClr val="FF00FF"/>
                </a:highlight>
                <a:ea typeface="Times New Roman" panose="02020603050405020304" pitchFamily="18" charset="0"/>
              </a:rPr>
              <a:t>I believe this changes how the trains move their cargo. </a:t>
            </a:r>
          </a:p>
        </p:txBody>
      </p:sp>
    </p:spTree>
    <p:extLst>
      <p:ext uri="{BB962C8B-B14F-4D97-AF65-F5344CB8AC3E}">
        <p14:creationId xmlns:p14="http://schemas.microsoft.com/office/powerpoint/2010/main" val="3100454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2351E-FCDE-B807-8D98-ACBA77BB45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96F04-1446-DE0E-2342-2F5C4D11F3AB}"/>
              </a:ext>
            </a:extLst>
          </p:cNvPr>
          <p:cNvSpPr>
            <a:spLocks noGrp="1"/>
          </p:cNvSpPr>
          <p:nvPr>
            <p:ph type="title"/>
          </p:nvPr>
        </p:nvSpPr>
        <p:spPr/>
        <p:txBody>
          <a:bodyPr/>
          <a:lstStyle/>
          <a:p>
            <a:r>
              <a:rPr lang="en-US" sz="4400" dirty="0"/>
              <a:t>Thank you!!</a:t>
            </a:r>
          </a:p>
        </p:txBody>
      </p:sp>
      <p:sp>
        <p:nvSpPr>
          <p:cNvPr id="3" name="Content Placeholder 2">
            <a:extLst>
              <a:ext uri="{FF2B5EF4-FFF2-40B4-BE49-F238E27FC236}">
                <a16:creationId xmlns:a16="http://schemas.microsoft.com/office/drawing/2014/main" id="{335C79E5-425E-78D6-B542-4726543DBDB9}"/>
              </a:ext>
            </a:extLst>
          </p:cNvPr>
          <p:cNvSpPr>
            <a:spLocks noGrp="1"/>
          </p:cNvSpPr>
          <p:nvPr>
            <p:ph idx="1"/>
          </p:nvPr>
        </p:nvSpPr>
        <p:spPr>
          <a:xfrm>
            <a:off x="1297767" y="4639086"/>
            <a:ext cx="2927281" cy="857559"/>
          </a:xfrm>
        </p:spPr>
        <p:txBody>
          <a:bodyPr>
            <a:normAutofit fontScale="92500" lnSpcReduction="20000"/>
          </a:bodyPr>
          <a:lstStyle/>
          <a:p>
            <a:pPr marL="0" indent="0" algn="ctr">
              <a:buNone/>
            </a:pPr>
            <a:r>
              <a:rPr lang="en-US" sz="2400" dirty="0"/>
              <a:t>Project Bridge Organization Website</a:t>
            </a:r>
          </a:p>
        </p:txBody>
      </p:sp>
      <p:pic>
        <p:nvPicPr>
          <p:cNvPr id="13316" name="Picture 4">
            <a:extLst>
              <a:ext uri="{FF2B5EF4-FFF2-40B4-BE49-F238E27FC236}">
                <a16:creationId xmlns:a16="http://schemas.microsoft.com/office/drawing/2014/main" id="{E255438F-AE1C-4602-11A0-00600A471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593" y="2125803"/>
            <a:ext cx="2345631" cy="240902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07FC605B-8307-DF7B-5923-8E19A66CA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540" y="2125803"/>
            <a:ext cx="2409026" cy="2409026"/>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65DA0FF7-A310-62DD-8A3F-19191BA16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5881" y="2104946"/>
            <a:ext cx="2409026" cy="245074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323A5DD-41C7-6976-C0C1-2B733BC96D81}"/>
              </a:ext>
            </a:extLst>
          </p:cNvPr>
          <p:cNvSpPr txBox="1">
            <a:spLocks/>
          </p:cNvSpPr>
          <p:nvPr/>
        </p:nvSpPr>
        <p:spPr>
          <a:xfrm>
            <a:off x="4788949" y="4555687"/>
            <a:ext cx="2722207" cy="1354461"/>
          </a:xfrm>
          <a:prstGeom prst="rect">
            <a:avLst/>
          </a:prstGeom>
        </p:spPr>
        <p:txBody>
          <a:bodyPr vert="horz" lIns="91440" tIns="45720" rIns="91440" bIns="45720" rtlCol="0">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rgbClr val="FFFF00"/>
                </a:solidFill>
              </a:rPr>
              <a:t>Sign up for our email list!!</a:t>
            </a:r>
          </a:p>
        </p:txBody>
      </p:sp>
      <p:sp>
        <p:nvSpPr>
          <p:cNvPr id="5" name="Content Placeholder 2">
            <a:extLst>
              <a:ext uri="{FF2B5EF4-FFF2-40B4-BE49-F238E27FC236}">
                <a16:creationId xmlns:a16="http://schemas.microsoft.com/office/drawing/2014/main" id="{16DA6922-0EB0-1933-FE2E-55A39FC8FDF1}"/>
              </a:ext>
            </a:extLst>
          </p:cNvPr>
          <p:cNvSpPr txBox="1">
            <a:spLocks/>
          </p:cNvSpPr>
          <p:nvPr/>
        </p:nvSpPr>
        <p:spPr>
          <a:xfrm>
            <a:off x="8106753" y="4639086"/>
            <a:ext cx="2927281" cy="857559"/>
          </a:xfrm>
          <a:prstGeom prst="rect">
            <a:avLst/>
          </a:prstGeom>
        </p:spPr>
        <p:txBody>
          <a:bodyPr vert="horz" lIns="91440" tIns="45720" rIns="91440" bIns="45720" rtlCol="0">
            <a:normAutofit fontScale="92500" lnSpcReduction="20000"/>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Project Bridge Colorado Website</a:t>
            </a:r>
          </a:p>
        </p:txBody>
      </p:sp>
      <p:sp>
        <p:nvSpPr>
          <p:cNvPr id="8" name="Content Placeholder 2">
            <a:extLst>
              <a:ext uri="{FF2B5EF4-FFF2-40B4-BE49-F238E27FC236}">
                <a16:creationId xmlns:a16="http://schemas.microsoft.com/office/drawing/2014/main" id="{622CD2DD-83E1-3120-152D-20AF2E633DC7}"/>
              </a:ext>
            </a:extLst>
          </p:cNvPr>
          <p:cNvSpPr txBox="1">
            <a:spLocks/>
          </p:cNvSpPr>
          <p:nvPr/>
        </p:nvSpPr>
        <p:spPr>
          <a:xfrm>
            <a:off x="1119754" y="6154911"/>
            <a:ext cx="10221880" cy="581301"/>
          </a:xfrm>
          <a:prstGeom prst="rect">
            <a:avLst/>
          </a:prstGeom>
        </p:spPr>
        <p:txBody>
          <a:bodyPr vert="horz" lIns="91440" tIns="45720" rIns="91440" bIns="45720" rtlCol="0">
            <a:normAutofit/>
          </a:bodyPr>
          <a:lst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solidFill>
                  <a:schemeClr val="accent6">
                    <a:lumMod val="60000"/>
                    <a:lumOff val="40000"/>
                  </a:schemeClr>
                </a:solidFill>
              </a:rPr>
              <a:t>Follow us on Instagram and X: @ProjBridgeCo</a:t>
            </a:r>
          </a:p>
        </p:txBody>
      </p:sp>
      <p:pic>
        <p:nvPicPr>
          <p:cNvPr id="9" name="Picture 8" descr="A cartoon turkey on a stick&#10;&#10;Description automatically generated">
            <a:extLst>
              <a:ext uri="{FF2B5EF4-FFF2-40B4-BE49-F238E27FC236}">
                <a16:creationId xmlns:a16="http://schemas.microsoft.com/office/drawing/2014/main" id="{7CA6B619-A388-FF5A-8CDC-25AD66F39D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9661" y="459406"/>
            <a:ext cx="2521660" cy="1459039"/>
          </a:xfrm>
          <a:prstGeom prst="rect">
            <a:avLst/>
          </a:prstGeom>
        </p:spPr>
      </p:pic>
      <p:pic>
        <p:nvPicPr>
          <p:cNvPr id="13" name="Picture 12" descr="A red and green and white striped object with a santa hat&#10;&#10;Description automatically generated">
            <a:extLst>
              <a:ext uri="{FF2B5EF4-FFF2-40B4-BE49-F238E27FC236}">
                <a16:creationId xmlns:a16="http://schemas.microsoft.com/office/drawing/2014/main" id="{08D60EA9-4577-5BA7-844D-897C74D6F7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7045" y="144283"/>
            <a:ext cx="2385752" cy="1774162"/>
          </a:xfrm>
          <a:prstGeom prst="rect">
            <a:avLst/>
          </a:prstGeom>
        </p:spPr>
      </p:pic>
    </p:spTree>
    <p:extLst>
      <p:ext uri="{BB962C8B-B14F-4D97-AF65-F5344CB8AC3E}">
        <p14:creationId xmlns:p14="http://schemas.microsoft.com/office/powerpoint/2010/main" val="2509530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85A7B-3F42-2365-119C-051E346553F9}"/>
              </a:ext>
            </a:extLst>
          </p:cNvPr>
          <p:cNvSpPr>
            <a:spLocks noGrp="1"/>
          </p:cNvSpPr>
          <p:nvPr>
            <p:ph type="title"/>
          </p:nvPr>
        </p:nvSpPr>
        <p:spPr/>
        <p:txBody>
          <a:bodyPr>
            <a:normAutofit/>
          </a:bodyPr>
          <a:lstStyle/>
          <a:p>
            <a:r>
              <a:rPr lang="en-US" dirty="0"/>
              <a:t>Thank you to today’s sponsor </a:t>
            </a:r>
          </a:p>
        </p:txBody>
      </p:sp>
      <p:sp>
        <p:nvSpPr>
          <p:cNvPr id="3" name="Text Placeholder 2">
            <a:extLst>
              <a:ext uri="{FF2B5EF4-FFF2-40B4-BE49-F238E27FC236}">
                <a16:creationId xmlns:a16="http://schemas.microsoft.com/office/drawing/2014/main" id="{6E7DA813-CF55-388B-2A56-C33ED9B29EF1}"/>
              </a:ext>
            </a:extLst>
          </p:cNvPr>
          <p:cNvSpPr>
            <a:spLocks noGrp="1"/>
          </p:cNvSpPr>
          <p:nvPr>
            <p:ph type="body" idx="1"/>
          </p:nvPr>
        </p:nvSpPr>
        <p:spPr>
          <a:xfrm>
            <a:off x="199883" y="1262140"/>
            <a:ext cx="7631361" cy="5316549"/>
          </a:xfrm>
        </p:spPr>
        <p:txBody>
          <a:bodyPr>
            <a:noAutofit/>
          </a:bodyPr>
          <a:lstStyle/>
          <a:p>
            <a:pPr marL="152396" indent="0" algn="l">
              <a:buNone/>
            </a:pPr>
            <a:r>
              <a:rPr lang="en-US" b="1" i="0" dirty="0">
                <a:effectLst/>
                <a:latin typeface="Arial" panose="020B0604020202020204" pitchFamily="34" charset="0"/>
              </a:rPr>
              <a:t>The mission of Project Bridge is to foster public interest in primary science research.</a:t>
            </a:r>
            <a:r>
              <a:rPr lang="en-US" b="0" i="0" dirty="0">
                <a:effectLst/>
                <a:latin typeface="Arial" panose="020B0604020202020204" pitchFamily="34" charset="0"/>
              </a:rPr>
              <a:t> As scientists, we often find it difficult to express the excitement and importance of our work to our non-science family and friends. This communication barrier is also reflected in the current dour funding climate for primary research projects. As such, we believe that conscious efforts must be made to create new advocates for science research. Project Bridge holds workshops for scientists to strengthen communication skills. We also utilize a grassroots approach to address these issues through our multiple community events.  This increased interaction between researchers and their community will increase the appreciation and understanding of the importance of scientific research.</a:t>
            </a:r>
            <a:r>
              <a:rPr lang="en-US" dirty="0">
                <a:latin typeface="Arial" panose="020B0604020202020204" pitchFamily="34" charset="0"/>
              </a:rPr>
              <a:t> </a:t>
            </a:r>
            <a:r>
              <a:rPr lang="en-US" b="1" u="sng" dirty="0">
                <a:latin typeface="Georgia" panose="02040502050405020303" pitchFamily="18" charset="0"/>
              </a:rPr>
              <a:t>Look out for our podcast, </a:t>
            </a:r>
            <a:r>
              <a:rPr lang="en-US" b="1" i="1" u="sng" dirty="0">
                <a:latin typeface="Georgia" panose="02040502050405020303" pitchFamily="18" charset="0"/>
              </a:rPr>
              <a:t>The Science Bridge</a:t>
            </a:r>
            <a:r>
              <a:rPr lang="en-US" b="1" u="sng" dirty="0">
                <a:latin typeface="Georgia" panose="02040502050405020303" pitchFamily="18" charset="0"/>
              </a:rPr>
              <a:t>, releasing January 2025!</a:t>
            </a:r>
            <a:endParaRPr lang="en-US" b="1" i="0" u="sng" dirty="0">
              <a:effectLst/>
              <a:latin typeface="Georgia" panose="02040502050405020303" pitchFamily="18" charset="0"/>
            </a:endParaRPr>
          </a:p>
        </p:txBody>
      </p:sp>
      <p:pic>
        <p:nvPicPr>
          <p:cNvPr id="5" name="Picture 4" descr="A graphic of a graph&#10;&#10;Description automatically generated with medium confidence">
            <a:extLst>
              <a:ext uri="{FF2B5EF4-FFF2-40B4-BE49-F238E27FC236}">
                <a16:creationId xmlns:a16="http://schemas.microsoft.com/office/drawing/2014/main" id="{8D065C0D-E888-0E80-B34A-1AF1DBB2F18E}"/>
              </a:ext>
            </a:extLst>
          </p:cNvPr>
          <p:cNvPicPr>
            <a:picLocks noChangeAspect="1"/>
          </p:cNvPicPr>
          <p:nvPr/>
        </p:nvPicPr>
        <p:blipFill>
          <a:blip r:embed="rId3"/>
          <a:stretch>
            <a:fillRect/>
          </a:stretch>
        </p:blipFill>
        <p:spPr>
          <a:xfrm>
            <a:off x="7831244" y="1907510"/>
            <a:ext cx="4160873" cy="2012904"/>
          </a:xfrm>
          <a:prstGeom prst="rect">
            <a:avLst/>
          </a:prstGeom>
        </p:spPr>
      </p:pic>
    </p:spTree>
    <p:extLst>
      <p:ext uri="{BB962C8B-B14F-4D97-AF65-F5344CB8AC3E}">
        <p14:creationId xmlns:p14="http://schemas.microsoft.com/office/powerpoint/2010/main" val="77240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415600" y="186967"/>
            <a:ext cx="11360800" cy="763600"/>
          </a:xfrm>
          <a:prstGeom prst="rect">
            <a:avLst/>
          </a:prstGeom>
        </p:spPr>
        <p:txBody>
          <a:bodyPr spcFirstLastPara="1" vert="horz" wrap="square" lIns="121900" tIns="121900" rIns="121900" bIns="121900" rtlCol="0" anchor="ctr" anchorCtr="0">
            <a:normAutofit fontScale="90000"/>
          </a:bodyPr>
          <a:lstStyle/>
          <a:p>
            <a:r>
              <a:rPr lang="en" sz="4800"/>
              <a:t>Who We R!?</a:t>
            </a:r>
            <a:endParaRPr sz="4800"/>
          </a:p>
        </p:txBody>
      </p:sp>
      <p:pic>
        <p:nvPicPr>
          <p:cNvPr id="75" name="Google Shape;75;p15"/>
          <p:cNvPicPr preferRelativeResize="0"/>
          <p:nvPr/>
        </p:nvPicPr>
        <p:blipFill rotWithShape="1">
          <a:blip r:embed="rId3">
            <a:alphaModFix/>
          </a:blip>
          <a:srcRect b="21253"/>
          <a:stretch/>
        </p:blipFill>
        <p:spPr>
          <a:xfrm>
            <a:off x="0" y="5703367"/>
            <a:ext cx="1154635" cy="909264"/>
          </a:xfrm>
          <a:prstGeom prst="rect">
            <a:avLst/>
          </a:prstGeom>
          <a:noFill/>
          <a:ln>
            <a:noFill/>
          </a:ln>
        </p:spPr>
      </p:pic>
      <p:pic>
        <p:nvPicPr>
          <p:cNvPr id="76" name="Google Shape;76;p15"/>
          <p:cNvPicPr preferRelativeResize="0"/>
          <p:nvPr/>
        </p:nvPicPr>
        <p:blipFill rotWithShape="1">
          <a:blip r:embed="rId4">
            <a:alphaModFix/>
          </a:blip>
          <a:srcRect l="8466" r="7287"/>
          <a:stretch/>
        </p:blipFill>
        <p:spPr>
          <a:xfrm>
            <a:off x="7718866" y="0"/>
            <a:ext cx="4473135" cy="6858000"/>
          </a:xfrm>
          <a:prstGeom prst="rect">
            <a:avLst/>
          </a:prstGeom>
          <a:noFill/>
          <a:ln>
            <a:noFill/>
          </a:ln>
        </p:spPr>
      </p:pic>
      <p:pic>
        <p:nvPicPr>
          <p:cNvPr id="77" name="Google Shape;77;p15"/>
          <p:cNvPicPr preferRelativeResize="0"/>
          <p:nvPr/>
        </p:nvPicPr>
        <p:blipFill>
          <a:blip r:embed="rId5">
            <a:alphaModFix/>
          </a:blip>
          <a:stretch>
            <a:fillRect/>
          </a:stretch>
        </p:blipFill>
        <p:spPr>
          <a:xfrm>
            <a:off x="592900" y="1127067"/>
            <a:ext cx="6950864" cy="2637148"/>
          </a:xfrm>
          <a:prstGeom prst="rect">
            <a:avLst/>
          </a:prstGeom>
          <a:noFill/>
          <a:ln>
            <a:noFill/>
          </a:ln>
        </p:spPr>
      </p:pic>
      <p:pic>
        <p:nvPicPr>
          <p:cNvPr id="78" name="Google Shape;78;p15"/>
          <p:cNvPicPr preferRelativeResize="0"/>
          <p:nvPr/>
        </p:nvPicPr>
        <p:blipFill rotWithShape="1">
          <a:blip r:embed="rId6">
            <a:alphaModFix/>
          </a:blip>
          <a:srcRect t="35090"/>
          <a:stretch/>
        </p:blipFill>
        <p:spPr>
          <a:xfrm>
            <a:off x="1163133" y="4051767"/>
            <a:ext cx="3048952" cy="2393935"/>
          </a:xfrm>
          <a:prstGeom prst="rect">
            <a:avLst/>
          </a:prstGeom>
          <a:noFill/>
          <a:ln>
            <a:noFill/>
          </a:ln>
        </p:spPr>
      </p:pic>
      <p:sp>
        <p:nvSpPr>
          <p:cNvPr id="80" name="Google Shape;80;p15"/>
          <p:cNvSpPr txBox="1"/>
          <p:nvPr/>
        </p:nvSpPr>
        <p:spPr>
          <a:xfrm>
            <a:off x="3111767" y="3764200"/>
            <a:ext cx="4432000" cy="298400"/>
          </a:xfrm>
          <a:prstGeom prst="rect">
            <a:avLst/>
          </a:prstGeom>
          <a:noFill/>
          <a:ln>
            <a:noFill/>
          </a:ln>
        </p:spPr>
        <p:txBody>
          <a:bodyPr spcFirstLastPara="1" wrap="square" lIns="121900" tIns="121900" rIns="121900" bIns="121900" anchor="t" anchorCtr="0">
            <a:noAutofit/>
          </a:bodyPr>
          <a:lstStyle/>
          <a:p>
            <a:pPr algn="r"/>
            <a:r>
              <a:rPr lang="en" sz="1333">
                <a:solidFill>
                  <a:schemeClr val="lt2"/>
                </a:solidFill>
              </a:rPr>
              <a:t>R-Ladies Kick-off Event on Jul 25, 2024</a:t>
            </a:r>
            <a:endParaRPr sz="1333">
              <a:solidFill>
                <a:schemeClr val="lt2"/>
              </a:solidFill>
            </a:endParaRPr>
          </a:p>
        </p:txBody>
      </p:sp>
      <p:sp>
        <p:nvSpPr>
          <p:cNvPr id="81" name="Google Shape;81;p15"/>
          <p:cNvSpPr txBox="1"/>
          <p:nvPr/>
        </p:nvSpPr>
        <p:spPr>
          <a:xfrm>
            <a:off x="1066800" y="6399033"/>
            <a:ext cx="6081600" cy="345200"/>
          </a:xfrm>
          <a:prstGeom prst="rect">
            <a:avLst/>
          </a:prstGeom>
          <a:noFill/>
          <a:ln>
            <a:noFill/>
          </a:ln>
        </p:spPr>
        <p:txBody>
          <a:bodyPr spcFirstLastPara="1" wrap="square" lIns="121900" tIns="121900" rIns="121900" bIns="121900" anchor="t" anchorCtr="0">
            <a:noAutofit/>
          </a:bodyPr>
          <a:lstStyle/>
          <a:p>
            <a:r>
              <a:rPr lang="en" sz="1333">
                <a:solidFill>
                  <a:schemeClr val="lt2"/>
                </a:solidFill>
              </a:rPr>
              <a:t>RLA Co-organizer team: Jade, Keenan, Janani, Kewalin, Stacey (left to right)</a:t>
            </a:r>
            <a:endParaRPr sz="1333">
              <a:solidFill>
                <a:schemeClr val="lt2"/>
              </a:solidFill>
            </a:endParaRPr>
          </a:p>
        </p:txBody>
      </p:sp>
      <p:pic>
        <p:nvPicPr>
          <p:cNvPr id="3" name="Picture 2" descr="A screenshot of a website&#10;&#10;Description automatically generated">
            <a:extLst>
              <a:ext uri="{FF2B5EF4-FFF2-40B4-BE49-F238E27FC236}">
                <a16:creationId xmlns:a16="http://schemas.microsoft.com/office/drawing/2014/main" id="{AF08B968-5836-E103-D90B-F0C0BD1825AB}"/>
              </a:ext>
            </a:extLst>
          </p:cNvPr>
          <p:cNvPicPr>
            <a:picLocks noChangeAspect="1"/>
          </p:cNvPicPr>
          <p:nvPr/>
        </p:nvPicPr>
        <p:blipFill>
          <a:blip r:embed="rId7"/>
          <a:stretch>
            <a:fillRect/>
          </a:stretch>
        </p:blipFill>
        <p:spPr>
          <a:xfrm>
            <a:off x="4420250" y="4279743"/>
            <a:ext cx="3123514" cy="14511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prstGeom prst="rect">
            <a:avLst/>
          </a:prstGeom>
        </p:spPr>
        <p:txBody>
          <a:bodyPr spcFirstLastPara="1" vert="horz" wrap="square" lIns="121900" tIns="121900" rIns="121900" bIns="121900" rtlCol="0" anchor="ctr" anchorCtr="0">
            <a:normAutofit fontScale="90000"/>
          </a:bodyPr>
          <a:lstStyle/>
          <a:p>
            <a:r>
              <a:rPr lang="en" sz="4800"/>
              <a:t>New Members?</a:t>
            </a:r>
            <a:endParaRPr sz="4800"/>
          </a:p>
        </p:txBody>
      </p:sp>
      <p:sp>
        <p:nvSpPr>
          <p:cNvPr id="87" name="Google Shape;87;p16"/>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a:bodyPr>
          <a:lstStyle/>
          <a:p>
            <a:pPr marL="0" indent="0">
              <a:buNone/>
            </a:pPr>
            <a:r>
              <a:rPr lang="en" dirty="0"/>
              <a:t>1. Join us, RSVP for events on </a:t>
            </a:r>
            <a:r>
              <a:rPr lang="en" b="1" dirty="0"/>
              <a:t>Meetup</a:t>
            </a:r>
            <a:endParaRPr b="1" dirty="0"/>
          </a:p>
          <a:p>
            <a:pPr marL="0" indent="0">
              <a:spcBef>
                <a:spcPts val="1600"/>
              </a:spcBef>
              <a:buNone/>
            </a:pPr>
            <a:r>
              <a:rPr lang="en" u="sng" dirty="0">
                <a:solidFill>
                  <a:srgbClr val="00B0F0"/>
                </a:solidFill>
                <a:hlinkClick r:id="rId3">
                  <a:extLst>
                    <a:ext uri="{A12FA001-AC4F-418D-AE19-62706E023703}">
                      <ahyp:hlinkClr xmlns:ahyp="http://schemas.microsoft.com/office/drawing/2018/hyperlinkcolor" val="tx"/>
                    </a:ext>
                  </a:extLst>
                </a:hlinkClick>
              </a:rPr>
              <a:t>https://www.meetup.com/rladies-aurora/</a:t>
            </a:r>
            <a:endParaRPr dirty="0">
              <a:solidFill>
                <a:srgbClr val="00B0F0"/>
              </a:solidFill>
            </a:endParaRPr>
          </a:p>
          <a:p>
            <a:pPr marL="0" indent="0">
              <a:spcBef>
                <a:spcPts val="1600"/>
              </a:spcBef>
              <a:buNone/>
            </a:pPr>
            <a:r>
              <a:rPr lang="en" dirty="0"/>
              <a:t>2. Join our discussion forum on </a:t>
            </a:r>
            <a:r>
              <a:rPr lang="en" b="1" dirty="0"/>
              <a:t>Discord</a:t>
            </a:r>
            <a:endParaRPr b="1" dirty="0"/>
          </a:p>
          <a:p>
            <a:pPr marL="0" indent="0">
              <a:spcBef>
                <a:spcPts val="1600"/>
              </a:spcBef>
              <a:buNone/>
            </a:pPr>
            <a:r>
              <a:rPr lang="en" u="sng" dirty="0">
                <a:solidFill>
                  <a:srgbClr val="00B0F0"/>
                </a:solidFill>
                <a:hlinkClick r:id="rId4">
                  <a:extLst>
                    <a:ext uri="{A12FA001-AC4F-418D-AE19-62706E023703}">
                      <ahyp:hlinkClr xmlns:ahyp="http://schemas.microsoft.com/office/drawing/2018/hyperlinkcolor" val="tx"/>
                    </a:ext>
                  </a:extLst>
                </a:hlinkClick>
              </a:rPr>
              <a:t>https://</a:t>
            </a:r>
            <a:r>
              <a:rPr lang="en-US" u="sng" dirty="0" err="1">
                <a:solidFill>
                  <a:srgbClr val="00B0F0"/>
                </a:solidFill>
                <a:hlinkClick r:id="rId4">
                  <a:extLst>
                    <a:ext uri="{A12FA001-AC4F-418D-AE19-62706E023703}">
                      <ahyp:hlinkClr xmlns:ahyp="http://schemas.microsoft.com/office/drawing/2018/hyperlinkcolor" val="tx"/>
                    </a:ext>
                  </a:extLst>
                </a:hlinkClick>
              </a:rPr>
              <a:t>bit.ly</a:t>
            </a:r>
            <a:r>
              <a:rPr lang="en-US" u="sng" dirty="0">
                <a:solidFill>
                  <a:srgbClr val="00B0F0"/>
                </a:solidFill>
                <a:hlinkClick r:id="rId4">
                  <a:extLst>
                    <a:ext uri="{A12FA001-AC4F-418D-AE19-62706E023703}">
                      <ahyp:hlinkClr xmlns:ahyp="http://schemas.microsoft.com/office/drawing/2018/hyperlinkcolor" val="tx"/>
                    </a:ext>
                  </a:extLst>
                </a:hlinkClick>
              </a:rPr>
              <a:t>/RLA-discord</a:t>
            </a:r>
            <a:endParaRPr dirty="0">
              <a:solidFill>
                <a:srgbClr val="00B0F0"/>
              </a:solidFill>
            </a:endParaRPr>
          </a:p>
          <a:p>
            <a:pPr marL="0" indent="0">
              <a:spcBef>
                <a:spcPts val="1600"/>
              </a:spcBef>
              <a:spcAft>
                <a:spcPts val="1600"/>
              </a:spcAft>
              <a:buNone/>
            </a:pPr>
            <a:endParaRPr dirty="0"/>
          </a:p>
        </p:txBody>
      </p:sp>
      <p:pic>
        <p:nvPicPr>
          <p:cNvPr id="88" name="Google Shape;88;p16"/>
          <p:cNvPicPr preferRelativeResize="0"/>
          <p:nvPr/>
        </p:nvPicPr>
        <p:blipFill>
          <a:blip r:embed="rId5">
            <a:alphaModFix/>
          </a:blip>
          <a:stretch>
            <a:fillRect/>
          </a:stretch>
        </p:blipFill>
        <p:spPr>
          <a:xfrm>
            <a:off x="6303438" y="1"/>
            <a:ext cx="5888565" cy="6857999"/>
          </a:xfrm>
          <a:prstGeom prst="rect">
            <a:avLst/>
          </a:prstGeom>
          <a:noFill/>
          <a:ln>
            <a:noFill/>
          </a:ln>
        </p:spPr>
      </p:pic>
      <p:pic>
        <p:nvPicPr>
          <p:cNvPr id="89" name="Google Shape;89;p16"/>
          <p:cNvPicPr preferRelativeResize="0"/>
          <p:nvPr/>
        </p:nvPicPr>
        <p:blipFill rotWithShape="1">
          <a:blip r:embed="rId6">
            <a:alphaModFix/>
          </a:blip>
          <a:srcRect b="18943"/>
          <a:stretch/>
        </p:blipFill>
        <p:spPr>
          <a:xfrm>
            <a:off x="6489234" y="94333"/>
            <a:ext cx="939300" cy="336600"/>
          </a:xfrm>
          <a:prstGeom prst="rect">
            <a:avLst/>
          </a:prstGeom>
          <a:noFill/>
          <a:ln>
            <a:noFill/>
          </a:ln>
        </p:spPr>
      </p:pic>
      <p:pic>
        <p:nvPicPr>
          <p:cNvPr id="90" name="Google Shape;90;p16"/>
          <p:cNvPicPr preferRelativeResize="0"/>
          <p:nvPr/>
        </p:nvPicPr>
        <p:blipFill rotWithShape="1">
          <a:blip r:embed="rId7">
            <a:alphaModFix/>
          </a:blip>
          <a:srcRect b="23977"/>
          <a:stretch/>
        </p:blipFill>
        <p:spPr>
          <a:xfrm>
            <a:off x="0" y="5703367"/>
            <a:ext cx="1154635" cy="877800"/>
          </a:xfrm>
          <a:prstGeom prst="rect">
            <a:avLst/>
          </a:prstGeom>
          <a:noFill/>
          <a:ln>
            <a:noFill/>
          </a:ln>
        </p:spPr>
      </p:pic>
      <p:sp>
        <p:nvSpPr>
          <p:cNvPr id="4" name="TextBox 3">
            <a:extLst>
              <a:ext uri="{FF2B5EF4-FFF2-40B4-BE49-F238E27FC236}">
                <a16:creationId xmlns:a16="http://schemas.microsoft.com/office/drawing/2014/main" id="{09322E19-2223-F516-D968-C036A3458E00}"/>
              </a:ext>
            </a:extLst>
          </p:cNvPr>
          <p:cNvSpPr txBox="1"/>
          <p:nvPr/>
        </p:nvSpPr>
        <p:spPr>
          <a:xfrm>
            <a:off x="9887918" y="736169"/>
            <a:ext cx="410705" cy="369332"/>
          </a:xfrm>
          <a:prstGeom prst="rect">
            <a:avLst/>
          </a:prstGeom>
          <a:noFill/>
        </p:spPr>
        <p:txBody>
          <a:bodyPr wrap="square" rtlCol="0">
            <a:spAutoFit/>
          </a:bodyPr>
          <a:lstStyle/>
          <a:p>
            <a:pPr algn="ctr"/>
            <a:r>
              <a:rPr lang="en-US" dirty="0">
                <a:solidFill>
                  <a:srgbClr val="C00000"/>
                </a:solidFill>
                <a:latin typeface="Baloo Bhaijaan" panose="03080902040302020200" pitchFamily="66" charset="-78"/>
                <a:cs typeface="Baloo Bhaijaan" panose="03080902040302020200" pitchFamily="66" charset="-78"/>
              </a:rPr>
              <a:t>X</a:t>
            </a:r>
          </a:p>
        </p:txBody>
      </p:sp>
      <p:sp>
        <p:nvSpPr>
          <p:cNvPr id="5" name="TextBox 4">
            <a:extLst>
              <a:ext uri="{FF2B5EF4-FFF2-40B4-BE49-F238E27FC236}">
                <a16:creationId xmlns:a16="http://schemas.microsoft.com/office/drawing/2014/main" id="{3B5C1AA0-F2EA-C651-96A6-48AA9F18D77A}"/>
              </a:ext>
            </a:extLst>
          </p:cNvPr>
          <p:cNvSpPr txBox="1"/>
          <p:nvPr/>
        </p:nvSpPr>
        <p:spPr>
          <a:xfrm>
            <a:off x="9991512" y="1071485"/>
            <a:ext cx="1784888" cy="646331"/>
          </a:xfrm>
          <a:prstGeom prst="rect">
            <a:avLst/>
          </a:prstGeom>
          <a:noFill/>
        </p:spPr>
        <p:txBody>
          <a:bodyPr wrap="square" rtlCol="0">
            <a:spAutoFit/>
          </a:bodyPr>
          <a:lstStyle/>
          <a:p>
            <a:r>
              <a:rPr lang="en-US" dirty="0">
                <a:solidFill>
                  <a:srgbClr val="C00000"/>
                </a:solidFill>
              </a:rPr>
              <a:t>137+ members and counting!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415600" y="593367"/>
            <a:ext cx="6591600" cy="763600"/>
          </a:xfrm>
          <a:prstGeom prst="rect">
            <a:avLst/>
          </a:prstGeom>
        </p:spPr>
        <p:txBody>
          <a:bodyPr spcFirstLastPara="1" vert="horz" wrap="square" lIns="121900" tIns="121900" rIns="121900" bIns="121900" rtlCol="0" anchor="ctr" anchorCtr="0">
            <a:normAutofit fontScale="90000"/>
          </a:bodyPr>
          <a:lstStyle/>
          <a:p>
            <a:r>
              <a:rPr lang="en" sz="4800" dirty="0"/>
              <a:t>Upcoming Workshops</a:t>
            </a:r>
            <a:endParaRPr sz="4800" dirty="0"/>
          </a:p>
        </p:txBody>
      </p:sp>
      <p:sp>
        <p:nvSpPr>
          <p:cNvPr id="97" name="Google Shape;97;p17"/>
          <p:cNvSpPr txBox="1">
            <a:spLocks noGrp="1"/>
          </p:cNvSpPr>
          <p:nvPr>
            <p:ph type="body" idx="1"/>
          </p:nvPr>
        </p:nvSpPr>
        <p:spPr>
          <a:xfrm>
            <a:off x="415600" y="1536633"/>
            <a:ext cx="6647600" cy="3642000"/>
          </a:xfrm>
          <a:prstGeom prst="rect">
            <a:avLst/>
          </a:prstGeom>
        </p:spPr>
        <p:txBody>
          <a:bodyPr spcFirstLastPara="1" vert="horz" wrap="square" lIns="121900" tIns="121900" rIns="121900" bIns="121900" rtlCol="0" anchor="t" anchorCtr="0">
            <a:normAutofit/>
          </a:bodyPr>
          <a:lstStyle/>
          <a:p>
            <a:pPr marL="0" indent="0">
              <a:buNone/>
            </a:pPr>
            <a:r>
              <a:rPr lang="en" sz="2533" b="1" dirty="0"/>
              <a:t>Fall’ 24 R-Ladies Aurora Series:</a:t>
            </a:r>
            <a:endParaRPr sz="2533" b="1" dirty="0"/>
          </a:p>
          <a:p>
            <a:pPr indent="-465655">
              <a:spcBef>
                <a:spcPts val="1600"/>
              </a:spcBef>
              <a:buSzPts val="1900"/>
            </a:pPr>
            <a:r>
              <a:rPr lang="en" sz="2533" dirty="0"/>
              <a:t>Intro to R Functions</a:t>
            </a:r>
            <a:endParaRPr sz="2533" dirty="0"/>
          </a:p>
          <a:p>
            <a:pPr indent="-465655">
              <a:buSzPts val="1900"/>
            </a:pPr>
            <a:r>
              <a:rPr lang="en" sz="2533" dirty="0"/>
              <a:t>DataViz 2.0</a:t>
            </a:r>
            <a:endParaRPr sz="2533" dirty="0"/>
          </a:p>
          <a:p>
            <a:pPr indent="-465655">
              <a:buSzPts val="1900"/>
            </a:pPr>
            <a:r>
              <a:rPr lang="en" sz="2533" dirty="0"/>
              <a:t>R Package Development</a:t>
            </a:r>
            <a:endParaRPr sz="2533" dirty="0"/>
          </a:p>
          <a:p>
            <a:pPr indent="-465655">
              <a:buSzPts val="1900"/>
            </a:pPr>
            <a:r>
              <a:rPr lang="en" sz="2533" dirty="0">
                <a:solidFill>
                  <a:srgbClr val="FFFF00"/>
                </a:solidFill>
              </a:rPr>
              <a:t>Presenting to Non-Scientific Audiences</a:t>
            </a:r>
            <a:endParaRPr sz="2533" dirty="0">
              <a:solidFill>
                <a:srgbClr val="FFFF00"/>
              </a:solidFill>
            </a:endParaRPr>
          </a:p>
          <a:p>
            <a:pPr indent="-465655">
              <a:buSzPts val="1900"/>
            </a:pPr>
            <a:r>
              <a:rPr lang="en" sz="2533" dirty="0"/>
              <a:t>Python in R</a:t>
            </a:r>
            <a:endParaRPr sz="2533" dirty="0"/>
          </a:p>
        </p:txBody>
      </p:sp>
      <p:pic>
        <p:nvPicPr>
          <p:cNvPr id="96" name="Google Shape;96;p17"/>
          <p:cNvPicPr preferRelativeResize="0"/>
          <p:nvPr/>
        </p:nvPicPr>
        <p:blipFill rotWithShape="1">
          <a:blip r:embed="rId3">
            <a:alphaModFix/>
          </a:blip>
          <a:srcRect b="22227"/>
          <a:stretch/>
        </p:blipFill>
        <p:spPr>
          <a:xfrm>
            <a:off x="0" y="5703367"/>
            <a:ext cx="1154635" cy="898000"/>
          </a:xfrm>
          <a:prstGeom prst="rect">
            <a:avLst/>
          </a:prstGeom>
          <a:noFill/>
          <a:ln>
            <a:noFill/>
          </a:ln>
        </p:spPr>
      </p:pic>
      <p:pic>
        <p:nvPicPr>
          <p:cNvPr id="98" name="Google Shape;98;p17"/>
          <p:cNvPicPr preferRelativeResize="0"/>
          <p:nvPr/>
        </p:nvPicPr>
        <p:blipFill>
          <a:blip r:embed="rId4">
            <a:alphaModFix/>
          </a:blip>
          <a:stretch>
            <a:fillRect/>
          </a:stretch>
        </p:blipFill>
        <p:spPr>
          <a:xfrm>
            <a:off x="3858834" y="4467401"/>
            <a:ext cx="3409700" cy="1784433"/>
          </a:xfrm>
          <a:prstGeom prst="rect">
            <a:avLst/>
          </a:prstGeom>
          <a:noFill/>
          <a:ln>
            <a:noFill/>
          </a:ln>
        </p:spPr>
      </p:pic>
      <p:grpSp>
        <p:nvGrpSpPr>
          <p:cNvPr id="99" name="Google Shape;99;p17"/>
          <p:cNvGrpSpPr/>
          <p:nvPr/>
        </p:nvGrpSpPr>
        <p:grpSpPr>
          <a:xfrm>
            <a:off x="7673110" y="1247167"/>
            <a:ext cx="4119065" cy="5004667"/>
            <a:chOff x="5476450" y="1017725"/>
            <a:chExt cx="3471902" cy="4226439"/>
          </a:xfrm>
        </p:grpSpPr>
        <p:pic>
          <p:nvPicPr>
            <p:cNvPr id="100" name="Google Shape;100;p17"/>
            <p:cNvPicPr preferRelativeResize="0"/>
            <p:nvPr/>
          </p:nvPicPr>
          <p:blipFill>
            <a:blip r:embed="rId5">
              <a:alphaModFix/>
            </a:blip>
            <a:stretch>
              <a:fillRect/>
            </a:stretch>
          </p:blipFill>
          <p:spPr>
            <a:xfrm>
              <a:off x="5476450" y="1017725"/>
              <a:ext cx="1024965" cy="795850"/>
            </a:xfrm>
            <a:prstGeom prst="rect">
              <a:avLst/>
            </a:prstGeom>
            <a:noFill/>
            <a:ln>
              <a:noFill/>
            </a:ln>
          </p:spPr>
        </p:pic>
        <p:pic>
          <p:nvPicPr>
            <p:cNvPr id="101" name="Google Shape;101;p17"/>
            <p:cNvPicPr preferRelativeResize="0"/>
            <p:nvPr/>
          </p:nvPicPr>
          <p:blipFill>
            <a:blip r:embed="rId6">
              <a:alphaModFix/>
            </a:blip>
            <a:stretch>
              <a:fillRect/>
            </a:stretch>
          </p:blipFill>
          <p:spPr>
            <a:xfrm>
              <a:off x="6680475" y="1017725"/>
              <a:ext cx="2267877" cy="795850"/>
            </a:xfrm>
            <a:prstGeom prst="rect">
              <a:avLst/>
            </a:prstGeom>
            <a:noFill/>
            <a:ln>
              <a:noFill/>
            </a:ln>
          </p:spPr>
        </p:pic>
        <p:pic>
          <p:nvPicPr>
            <p:cNvPr id="102" name="Google Shape;102;p17"/>
            <p:cNvPicPr preferRelativeResize="0"/>
            <p:nvPr/>
          </p:nvPicPr>
          <p:blipFill>
            <a:blip r:embed="rId7">
              <a:alphaModFix/>
            </a:blip>
            <a:stretch>
              <a:fillRect/>
            </a:stretch>
          </p:blipFill>
          <p:spPr>
            <a:xfrm>
              <a:off x="5476450" y="1887700"/>
              <a:ext cx="3471900" cy="3356464"/>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prstGeom prst="rect">
            <a:avLst/>
          </a:prstGeom>
        </p:spPr>
        <p:txBody>
          <a:bodyPr spcFirstLastPara="1" vert="horz" wrap="square" lIns="121900" tIns="121900" rIns="121900" bIns="121900" rtlCol="0" anchor="ctr" anchorCtr="0">
            <a:normAutofit fontScale="90000"/>
          </a:bodyPr>
          <a:lstStyle/>
          <a:p>
            <a:r>
              <a:rPr lang="en" sz="4800" dirty="0"/>
              <a:t>Today! Nov 11, 2024</a:t>
            </a:r>
            <a:endParaRPr sz="4800" dirty="0"/>
          </a:p>
        </p:txBody>
      </p:sp>
      <p:sp>
        <p:nvSpPr>
          <p:cNvPr id="109" name="Google Shape;109;p18"/>
          <p:cNvSpPr txBox="1">
            <a:spLocks noGrp="1"/>
          </p:cNvSpPr>
          <p:nvPr>
            <p:ph type="body" idx="1"/>
          </p:nvPr>
        </p:nvSpPr>
        <p:spPr>
          <a:xfrm>
            <a:off x="415600" y="1638233"/>
            <a:ext cx="6134400" cy="4555200"/>
          </a:xfrm>
          <a:prstGeom prst="rect">
            <a:avLst/>
          </a:prstGeom>
        </p:spPr>
        <p:txBody>
          <a:bodyPr spcFirstLastPara="1" vert="horz" wrap="square" lIns="121900" tIns="121900" rIns="121900" bIns="121900" rtlCol="0" anchor="t" anchorCtr="0">
            <a:normAutofit/>
          </a:bodyPr>
          <a:lstStyle/>
          <a:p>
            <a:pPr marL="0" indent="0">
              <a:buNone/>
            </a:pPr>
            <a:r>
              <a:rPr lang="en" sz="2667" b="1" dirty="0"/>
              <a:t>TOPICS</a:t>
            </a:r>
            <a:endParaRPr sz="2667" b="1" dirty="0"/>
          </a:p>
          <a:p>
            <a:pPr indent="-474121">
              <a:spcBef>
                <a:spcPts val="1600"/>
              </a:spcBef>
              <a:buSzPts val="2000"/>
            </a:pPr>
            <a:r>
              <a:rPr lang="en-US" sz="2667" b="1" dirty="0"/>
              <a:t>Presenting to non-scientific audiences </a:t>
            </a:r>
            <a:endParaRPr sz="2667" b="1" dirty="0"/>
          </a:p>
          <a:p>
            <a:pPr marL="0" indent="0">
              <a:lnSpc>
                <a:spcPct val="100000"/>
              </a:lnSpc>
              <a:spcBef>
                <a:spcPts val="1600"/>
              </a:spcBef>
              <a:buNone/>
            </a:pPr>
            <a:endParaRPr sz="2667" b="1" dirty="0"/>
          </a:p>
          <a:p>
            <a:pPr marL="0" indent="0" algn="ctr">
              <a:lnSpc>
                <a:spcPct val="100000"/>
              </a:lnSpc>
              <a:buNone/>
            </a:pPr>
            <a:r>
              <a:rPr lang="en" b="1" dirty="0"/>
              <a:t>Ping us on Discord with any Questions</a:t>
            </a:r>
            <a:endParaRPr b="1" dirty="0"/>
          </a:p>
        </p:txBody>
      </p:sp>
      <p:pic>
        <p:nvPicPr>
          <p:cNvPr id="108" name="Google Shape;108;p18"/>
          <p:cNvPicPr preferRelativeResize="0"/>
          <p:nvPr/>
        </p:nvPicPr>
        <p:blipFill rotWithShape="1">
          <a:blip r:embed="rId3">
            <a:alphaModFix/>
          </a:blip>
          <a:srcRect b="17600"/>
          <a:stretch/>
        </p:blipFill>
        <p:spPr>
          <a:xfrm>
            <a:off x="0" y="5703367"/>
            <a:ext cx="1154635" cy="951432"/>
          </a:xfrm>
          <a:prstGeom prst="rect">
            <a:avLst/>
          </a:prstGeom>
          <a:noFill/>
          <a:ln>
            <a:noFill/>
          </a:ln>
        </p:spPr>
      </p:pic>
      <p:sp>
        <p:nvSpPr>
          <p:cNvPr id="6" name="TextBox 5">
            <a:extLst>
              <a:ext uri="{FF2B5EF4-FFF2-40B4-BE49-F238E27FC236}">
                <a16:creationId xmlns:a16="http://schemas.microsoft.com/office/drawing/2014/main" id="{51A5D099-AD50-5A96-C1B8-F7A88F25DA63}"/>
              </a:ext>
            </a:extLst>
          </p:cNvPr>
          <p:cNvSpPr txBox="1"/>
          <p:nvPr/>
        </p:nvSpPr>
        <p:spPr>
          <a:xfrm>
            <a:off x="6096000" y="4702692"/>
            <a:ext cx="5263626" cy="261610"/>
          </a:xfrm>
          <a:prstGeom prst="rect">
            <a:avLst/>
          </a:prstGeom>
          <a:noFill/>
        </p:spPr>
        <p:txBody>
          <a:bodyPr wrap="square">
            <a:spAutoFit/>
          </a:bodyPr>
          <a:lstStyle/>
          <a:p>
            <a:r>
              <a:rPr lang="en-US" sz="1100" dirty="0"/>
              <a:t>https://</a:t>
            </a:r>
            <a:r>
              <a:rPr lang="en-US" sz="1100" dirty="0" err="1"/>
              <a:t>allea.org</a:t>
            </a:r>
            <a:r>
              <a:rPr lang="en-US" sz="1100" dirty="0"/>
              <a:t>/</a:t>
            </a:r>
            <a:r>
              <a:rPr lang="en-US" sz="1100" dirty="0" err="1"/>
              <a:t>massimiano</a:t>
            </a:r>
            <a:r>
              <a:rPr lang="en-US" sz="1100" dirty="0"/>
              <a:t>-</a:t>
            </a:r>
            <a:r>
              <a:rPr lang="en-US" sz="1100" dirty="0" err="1"/>
              <a:t>bucchi</a:t>
            </a:r>
            <a:r>
              <a:rPr lang="en-US" sz="1100" dirty="0"/>
              <a:t>-science-communication/</a:t>
            </a:r>
          </a:p>
        </p:txBody>
      </p:sp>
      <p:pic>
        <p:nvPicPr>
          <p:cNvPr id="1026" name="Picture 2" descr="Science Communication Is How Society Talks About Science” - ALLEA">
            <a:extLst>
              <a:ext uri="{FF2B5EF4-FFF2-40B4-BE49-F238E27FC236}">
                <a16:creationId xmlns:a16="http://schemas.microsoft.com/office/drawing/2014/main" id="{2C19C08D-F291-7BE8-7B5D-4C073A5E2F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38233"/>
            <a:ext cx="5720228" cy="30157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415600" y="53233"/>
            <a:ext cx="11360800" cy="763600"/>
          </a:xfrm>
          <a:prstGeom prst="rect">
            <a:avLst/>
          </a:prstGeom>
        </p:spPr>
        <p:txBody>
          <a:bodyPr spcFirstLastPara="1" vert="horz" wrap="square" lIns="121900" tIns="121900" rIns="121900" bIns="121900" rtlCol="0" anchor="t" anchorCtr="0">
            <a:noAutofit/>
          </a:bodyPr>
          <a:lstStyle/>
          <a:p>
            <a:pPr algn="ctr">
              <a:buSzPts val="990"/>
            </a:pPr>
            <a:r>
              <a:rPr lang="en" sz="4293"/>
              <a:t>Presentation Materials</a:t>
            </a:r>
            <a:endParaRPr sz="4293"/>
          </a:p>
        </p:txBody>
      </p:sp>
      <p:sp>
        <p:nvSpPr>
          <p:cNvPr id="120" name="Google Shape;120;p19"/>
          <p:cNvSpPr txBox="1"/>
          <p:nvPr/>
        </p:nvSpPr>
        <p:spPr>
          <a:xfrm>
            <a:off x="2181726" y="722700"/>
            <a:ext cx="7777212" cy="695200"/>
          </a:xfrm>
          <a:prstGeom prst="rect">
            <a:avLst/>
          </a:prstGeom>
          <a:noFill/>
          <a:ln>
            <a:noFill/>
          </a:ln>
        </p:spPr>
        <p:txBody>
          <a:bodyPr spcFirstLastPara="1" wrap="square" lIns="121900" tIns="121900" rIns="121900" bIns="121900" anchor="t" anchorCtr="0">
            <a:noAutofit/>
          </a:bodyPr>
          <a:lstStyle/>
          <a:p>
            <a:pPr algn="ctr"/>
            <a:r>
              <a:rPr lang="en-US" sz="2400" b="1" u="sng" dirty="0">
                <a:solidFill>
                  <a:schemeClr val="hlink"/>
                </a:solidFill>
              </a:rPr>
              <a:t>https://github.com/</a:t>
            </a:r>
            <a:r>
              <a:rPr lang="en-US" sz="2400" b="1" u="sng" dirty="0" err="1">
                <a:solidFill>
                  <a:schemeClr val="hlink"/>
                </a:solidFill>
              </a:rPr>
              <a:t>rladies</a:t>
            </a:r>
            <a:r>
              <a:rPr lang="en-US" sz="2400" b="1" u="sng" dirty="0">
                <a:solidFill>
                  <a:schemeClr val="hlink"/>
                </a:solidFill>
              </a:rPr>
              <a:t>-aurora/202411-scicomm</a:t>
            </a:r>
            <a:endParaRPr sz="2400" b="1" dirty="0">
              <a:solidFill>
                <a:schemeClr val="lt2"/>
              </a:solidFill>
            </a:endParaRPr>
          </a:p>
        </p:txBody>
      </p:sp>
      <p:sp>
        <p:nvSpPr>
          <p:cNvPr id="5" name="Rounded Rectangle 4">
            <a:extLst>
              <a:ext uri="{FF2B5EF4-FFF2-40B4-BE49-F238E27FC236}">
                <a16:creationId xmlns:a16="http://schemas.microsoft.com/office/drawing/2014/main" id="{41405F60-2378-8213-6952-820FE5CF40DF}"/>
              </a:ext>
            </a:extLst>
          </p:cNvPr>
          <p:cNvSpPr/>
          <p:nvPr/>
        </p:nvSpPr>
        <p:spPr>
          <a:xfrm>
            <a:off x="4607294" y="2986408"/>
            <a:ext cx="2489735" cy="6952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descr="A screenshot of a computer&#10;&#10;Description automatically generated">
            <a:extLst>
              <a:ext uri="{FF2B5EF4-FFF2-40B4-BE49-F238E27FC236}">
                <a16:creationId xmlns:a16="http://schemas.microsoft.com/office/drawing/2014/main" id="{F969422A-4397-519B-DEC0-8B80BF130584}"/>
              </a:ext>
            </a:extLst>
          </p:cNvPr>
          <p:cNvPicPr>
            <a:picLocks noChangeAspect="1"/>
          </p:cNvPicPr>
          <p:nvPr/>
        </p:nvPicPr>
        <p:blipFill>
          <a:blip r:embed="rId3"/>
          <a:stretch>
            <a:fillRect/>
          </a:stretch>
        </p:blipFill>
        <p:spPr>
          <a:xfrm>
            <a:off x="2649292" y="1417900"/>
            <a:ext cx="6842080" cy="4999227"/>
          </a:xfrm>
          <a:prstGeom prst="rect">
            <a:avLst/>
          </a:prstGeom>
        </p:spPr>
      </p:pic>
      <p:sp>
        <p:nvSpPr>
          <p:cNvPr id="7" name="Rounded Rectangle 6">
            <a:extLst>
              <a:ext uri="{FF2B5EF4-FFF2-40B4-BE49-F238E27FC236}">
                <a16:creationId xmlns:a16="http://schemas.microsoft.com/office/drawing/2014/main" id="{A478D46E-6A17-0AF1-058F-558DE63F6A5A}"/>
              </a:ext>
            </a:extLst>
          </p:cNvPr>
          <p:cNvSpPr/>
          <p:nvPr/>
        </p:nvSpPr>
        <p:spPr>
          <a:xfrm>
            <a:off x="4607294" y="2900855"/>
            <a:ext cx="2255961" cy="528145"/>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prstGeom prst="rect">
            <a:avLst/>
          </a:prstGeom>
        </p:spPr>
        <p:txBody>
          <a:bodyPr spcFirstLastPara="1" vert="horz" wrap="square" lIns="121900" tIns="121900" rIns="121900" bIns="121900" rtlCol="0" anchor="ctr" anchorCtr="0">
            <a:normAutofit fontScale="90000"/>
          </a:bodyPr>
          <a:lstStyle/>
          <a:p>
            <a:r>
              <a:rPr lang="en" sz="4800"/>
              <a:t>Intro | Meet &amp; Greet</a:t>
            </a:r>
            <a:endParaRPr sz="4800"/>
          </a:p>
        </p:txBody>
      </p:sp>
      <p:sp>
        <p:nvSpPr>
          <p:cNvPr id="129" name="Google Shape;129;p20"/>
          <p:cNvSpPr txBox="1">
            <a:spLocks noGrp="1"/>
          </p:cNvSpPr>
          <p:nvPr>
            <p:ph type="body" idx="1"/>
          </p:nvPr>
        </p:nvSpPr>
        <p:spPr>
          <a:prstGeom prst="rect">
            <a:avLst/>
          </a:prstGeom>
        </p:spPr>
        <p:txBody>
          <a:bodyPr spcFirstLastPara="1" vert="horz" wrap="square" lIns="121900" tIns="121900" rIns="121900" bIns="121900" rtlCol="0" anchor="t" anchorCtr="0">
            <a:normAutofit/>
          </a:bodyPr>
          <a:lstStyle/>
          <a:p>
            <a:pPr indent="-474121">
              <a:buSzPts val="2000"/>
            </a:pPr>
            <a:r>
              <a:rPr lang="en" dirty="0">
                <a:latin typeface="Arial" panose="020B0604020202020204" pitchFamily="34" charset="0"/>
                <a:cs typeface="Arial" panose="020B0604020202020204" pitchFamily="34" charset="0"/>
              </a:rPr>
              <a:t>Pizza + Sign-up</a:t>
            </a:r>
          </a:p>
          <a:p>
            <a:pPr marL="135464" indent="0">
              <a:buSzPts val="2000"/>
              <a:buNone/>
            </a:pPr>
            <a:endParaRPr dirty="0">
              <a:latin typeface="Arial" panose="020B0604020202020204" pitchFamily="34" charset="0"/>
              <a:cs typeface="Arial" panose="020B0604020202020204" pitchFamily="34" charset="0"/>
            </a:endParaRPr>
          </a:p>
          <a:p>
            <a:pPr indent="-474121">
              <a:buSzPts val="2000"/>
            </a:pPr>
            <a:r>
              <a:rPr lang="en" dirty="0">
                <a:latin typeface="Arial" panose="020B0604020202020204" pitchFamily="34" charset="0"/>
                <a:cs typeface="Arial" panose="020B0604020202020204" pitchFamily="34" charset="0"/>
              </a:rPr>
              <a:t>Introduce yourself to your neighbor</a:t>
            </a:r>
          </a:p>
          <a:p>
            <a:pPr marL="135464" indent="0">
              <a:buSzPts val="2000"/>
              <a:buNone/>
            </a:pPr>
            <a:endParaRPr dirty="0">
              <a:latin typeface="Arial" panose="020B0604020202020204" pitchFamily="34" charset="0"/>
              <a:cs typeface="Arial" panose="020B0604020202020204" pitchFamily="34" charset="0"/>
            </a:endParaRPr>
          </a:p>
          <a:p>
            <a:pPr>
              <a:lnSpc>
                <a:spcPct val="150000"/>
              </a:lnSpc>
            </a:pPr>
            <a:r>
              <a:rPr lang="en" dirty="0">
                <a:latin typeface="Arial" panose="020B0604020202020204" pitchFamily="34" charset="0"/>
                <a:cs typeface="Arial" panose="020B0604020202020204" pitchFamily="34" charset="0"/>
              </a:rPr>
              <a:t>Who you are | Name, affiliation</a:t>
            </a:r>
            <a:endParaRPr dirty="0">
              <a:latin typeface="Arial" panose="020B0604020202020204" pitchFamily="34" charset="0"/>
              <a:cs typeface="Arial" panose="020B0604020202020204" pitchFamily="34" charset="0"/>
            </a:endParaRPr>
          </a:p>
        </p:txBody>
      </p:sp>
      <p:pic>
        <p:nvPicPr>
          <p:cNvPr id="130" name="Google Shape;130;p20"/>
          <p:cNvPicPr preferRelativeResize="0"/>
          <p:nvPr/>
        </p:nvPicPr>
        <p:blipFill rotWithShape="1">
          <a:blip r:embed="rId3">
            <a:alphaModFix/>
          </a:blip>
          <a:srcRect b="18526"/>
          <a:stretch/>
        </p:blipFill>
        <p:spPr>
          <a:xfrm>
            <a:off x="0" y="5703367"/>
            <a:ext cx="1154635" cy="940701"/>
          </a:xfrm>
          <a:prstGeom prst="rect">
            <a:avLst/>
          </a:prstGeom>
          <a:noFill/>
          <a:ln>
            <a:noFill/>
          </a:ln>
        </p:spPr>
      </p:pic>
      <p:pic>
        <p:nvPicPr>
          <p:cNvPr id="131" name="Google Shape;131;p20"/>
          <p:cNvPicPr preferRelativeResize="0"/>
          <p:nvPr/>
        </p:nvPicPr>
        <p:blipFill>
          <a:blip r:embed="rId4">
            <a:alphaModFix/>
          </a:blip>
          <a:stretch>
            <a:fillRect/>
          </a:stretch>
        </p:blipFill>
        <p:spPr>
          <a:xfrm>
            <a:off x="3871167" y="1419233"/>
            <a:ext cx="763600" cy="763600"/>
          </a:xfrm>
          <a:prstGeom prst="rect">
            <a:avLst/>
          </a:prstGeom>
          <a:noFill/>
          <a:ln>
            <a:noFill/>
          </a:ln>
        </p:spPr>
      </p:pic>
    </p:spTree>
  </p:cSld>
  <p:clrMapOvr>
    <a:masterClrMapping/>
  </p:clrMapOvr>
</p:sld>
</file>

<file path=ppt/theme/theme1.xml><?xml version="1.0" encoding="utf-8"?>
<a:theme xmlns:a="http://schemas.openxmlformats.org/drawingml/2006/main" name="PortalVTI">
  <a:themeElements>
    <a:clrScheme name="AnalogousFromDarkSeedLeftStep">
      <a:dk1>
        <a:srgbClr val="000000"/>
      </a:dk1>
      <a:lt1>
        <a:srgbClr val="FFFFFF"/>
      </a:lt1>
      <a:dk2>
        <a:srgbClr val="32231C"/>
      </a:dk2>
      <a:lt2>
        <a:srgbClr val="F2F0F3"/>
      </a:lt2>
      <a:accent1>
        <a:srgbClr val="62B425"/>
      </a:accent1>
      <a:accent2>
        <a:srgbClr val="93AB17"/>
      </a:accent2>
      <a:accent3>
        <a:srgbClr val="C39B28"/>
      </a:accent3>
      <a:accent4>
        <a:srgbClr val="D0571C"/>
      </a:accent4>
      <a:accent5>
        <a:srgbClr val="E22E3E"/>
      </a:accent5>
      <a:accent6>
        <a:srgbClr val="D01C77"/>
      </a:accent6>
      <a:hlink>
        <a:srgbClr val="BF4B41"/>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790</TotalTime>
  <Words>1690</Words>
  <Application>Microsoft Macintosh PowerPoint</Application>
  <PresentationFormat>Widescreen</PresentationFormat>
  <Paragraphs>171</Paragraphs>
  <Slides>25</Slides>
  <Notes>25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Arial</vt:lpstr>
      <vt:lpstr>Baloo Bhaijaan</vt:lpstr>
      <vt:lpstr>Georgia</vt:lpstr>
      <vt:lpstr>Times New Roman</vt:lpstr>
      <vt:lpstr>Trade Gothic Next Cond</vt:lpstr>
      <vt:lpstr>Trade Gothic Next Light</vt:lpstr>
      <vt:lpstr>PortalVTI</vt:lpstr>
      <vt:lpstr>Presenting your work to non-scientists </vt:lpstr>
      <vt:lpstr>Presenting your work to non-scientists</vt:lpstr>
      <vt:lpstr>Thank you to today’s sponsor </vt:lpstr>
      <vt:lpstr>Who We R!?</vt:lpstr>
      <vt:lpstr>New Members?</vt:lpstr>
      <vt:lpstr>Upcoming Workshops</vt:lpstr>
      <vt:lpstr>Today! Nov 11, 2024</vt:lpstr>
      <vt:lpstr>Presentation Materials</vt:lpstr>
      <vt:lpstr>Intro | Meet &amp; Greet</vt:lpstr>
      <vt:lpstr>Communicating your science at holiday Dinners</vt:lpstr>
      <vt:lpstr>Rachael     Natasia</vt:lpstr>
      <vt:lpstr>Tips and tricks</vt:lpstr>
      <vt:lpstr>Tips and tricks</vt:lpstr>
      <vt:lpstr>Tips and tricks</vt:lpstr>
      <vt:lpstr>Tips and tricks</vt:lpstr>
      <vt:lpstr>Tips and tricks</vt:lpstr>
      <vt:lpstr>Tips and tricks</vt:lpstr>
      <vt:lpstr>Rachael’s Research</vt:lpstr>
      <vt:lpstr>Rachael’s Research</vt:lpstr>
      <vt:lpstr>Rachael’s Research</vt:lpstr>
      <vt:lpstr>Rachael’s Research</vt:lpstr>
      <vt:lpstr>Natasia’s Research</vt:lpstr>
      <vt:lpstr>Natasia’s Research</vt:lpstr>
      <vt:lpstr>Natasia’s Research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Kostelecky, Rachael</dc:creator>
  <cp:lastModifiedBy>Young, Jade</cp:lastModifiedBy>
  <cp:revision>6</cp:revision>
  <dcterms:created xsi:type="dcterms:W3CDTF">2024-11-01T23:26:00Z</dcterms:created>
  <dcterms:modified xsi:type="dcterms:W3CDTF">2024-11-12T21:33:17Z</dcterms:modified>
</cp:coreProperties>
</file>